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301" r:id="rId2"/>
    <p:sldId id="292" r:id="rId3"/>
    <p:sldId id="272" r:id="rId4"/>
    <p:sldId id="279" r:id="rId5"/>
    <p:sldId id="293" r:id="rId6"/>
    <p:sldId id="271" r:id="rId7"/>
    <p:sldId id="280" r:id="rId8"/>
    <p:sldId id="257" r:id="rId9"/>
    <p:sldId id="281" r:id="rId10"/>
    <p:sldId id="258" r:id="rId11"/>
    <p:sldId id="282" r:id="rId12"/>
    <p:sldId id="259" r:id="rId13"/>
    <p:sldId id="260" r:id="rId14"/>
    <p:sldId id="274" r:id="rId15"/>
    <p:sldId id="283" r:id="rId16"/>
    <p:sldId id="262" r:id="rId17"/>
    <p:sldId id="275" r:id="rId18"/>
    <p:sldId id="273" r:id="rId19"/>
    <p:sldId id="287" r:id="rId20"/>
    <p:sldId id="284" r:id="rId21"/>
    <p:sldId id="294" r:id="rId22"/>
    <p:sldId id="295" r:id="rId23"/>
    <p:sldId id="296" r:id="rId24"/>
    <p:sldId id="297" r:id="rId25"/>
    <p:sldId id="298" r:id="rId26"/>
    <p:sldId id="300" r:id="rId27"/>
    <p:sldId id="286" r:id="rId28"/>
    <p:sldId id="263" r:id="rId29"/>
    <p:sldId id="288" r:id="rId30"/>
    <p:sldId id="264" r:id="rId31"/>
    <p:sldId id="289" r:id="rId32"/>
    <p:sldId id="277" r:id="rId33"/>
    <p:sldId id="276" r:id="rId34"/>
    <p:sldId id="291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33CCCC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7" autoAdjust="0"/>
    <p:restoredTop sz="94660"/>
  </p:normalViewPr>
  <p:slideViewPr>
    <p:cSldViewPr>
      <p:cViewPr>
        <p:scale>
          <a:sx n="80" d="100"/>
          <a:sy n="80" d="100"/>
        </p:scale>
        <p:origin x="-126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012A5-A858-4F77-95E6-419746D52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D33E9-4B14-499F-BEF2-FA21FD490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21284-DBE9-47A6-ADCA-CB5A4B738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01864-D387-4409-B661-09321667B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F32A7-98F8-4361-961C-BFE853AD2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4C7AF-F282-4BF1-B964-859EF5CBC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80A81-249C-4746-BACD-A10DA9FFB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30555-6F69-4FD3-8BCB-45033DC09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625C2-1ECE-4D96-8EDA-A45CA3982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0925F-F6A7-4655-A66C-9C018DC65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B0D33-E2FD-4CDA-88DE-A106C6266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2CD69-1752-4A40-AF5B-53EAD5C4E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D9CC159-7208-40FD-8F42-DD1B8357F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7;&#1086;&#1083;&#1100;&#1079;&#1086;&#1074;&#1072;&#1090;&#1077;&#1083;&#1100;\Desktop\Fizminutka_8\&#1060;&#1080;&#1079;&#1084;&#1080;&#1085;&#1091;&#1090;&#1082;&#1072;%208\&#1058;&#1072;&#1085;&#1077;&#1094;%20&#1091;&#1090;&#1103;&#1090;.mid" TargetMode="External"/><Relationship Id="rId5" Type="http://schemas.openxmlformats.org/officeDocument/2006/relationships/image" Target="../media/image20.wmf"/><Relationship Id="rId4" Type="http://schemas.openxmlformats.org/officeDocument/2006/relationships/image" Target="../media/image19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6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1.png"/><Relationship Id="rId10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hlink"/>
                </a:solidFill>
              </a:rPr>
              <a:t>Остров Сложения</a:t>
            </a:r>
            <a:r>
              <a:rPr lang="ru-RU" sz="4000" dirty="0" smtClean="0">
                <a:solidFill>
                  <a:schemeClr val="hlink"/>
                </a:solidFill>
              </a:rPr>
              <a:t/>
            </a:r>
            <a:br>
              <a:rPr lang="ru-RU" sz="4000" dirty="0" smtClean="0">
                <a:solidFill>
                  <a:schemeClr val="hlink"/>
                </a:solidFill>
              </a:rPr>
            </a:br>
            <a:endParaRPr lang="ru-RU" sz="4000" dirty="0" smtClean="0">
              <a:solidFill>
                <a:schemeClr val="hlink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686800" cy="54721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/>
              <a:t>Выполните математические действия и прочитайте слово.</a:t>
            </a:r>
          </a:p>
          <a:p>
            <a:pPr eaLnBrk="1" hangingPunct="1">
              <a:defRPr/>
            </a:pPr>
            <a:r>
              <a:rPr lang="ru-RU" sz="4200" b="1" dirty="0" smtClean="0"/>
              <a:t>ЧЕТ+ИР-ТИР+Т+ВЕРТЬ =</a:t>
            </a:r>
          </a:p>
          <a:p>
            <a:pPr eaLnBrk="1" hangingPunct="1">
              <a:buFontTx/>
              <a:buNone/>
              <a:defRPr/>
            </a:pPr>
            <a:endParaRPr lang="ru-RU" sz="4200" b="1" dirty="0" smtClean="0"/>
          </a:p>
          <a:p>
            <a:pPr eaLnBrk="1" hangingPunct="1">
              <a:defRPr/>
            </a:pPr>
            <a:r>
              <a:rPr lang="ru-RU" sz="4200" b="1" dirty="0" smtClean="0"/>
              <a:t>КАН+И+КОМ+УЛ-ОМ+Ы=</a:t>
            </a:r>
            <a:endParaRPr lang="en-US" sz="4200" b="1" dirty="0" smtClean="0"/>
          </a:p>
          <a:p>
            <a:pPr eaLnBrk="1" hangingPunct="1">
              <a:buFontTx/>
              <a:buNone/>
              <a:defRPr/>
            </a:pPr>
            <a:endParaRPr lang="ru-RU" sz="4200" b="1" dirty="0" smtClean="0"/>
          </a:p>
          <a:p>
            <a:pPr eaLnBrk="1" hangingPunct="1">
              <a:defRPr/>
            </a:pPr>
            <a:r>
              <a:rPr lang="ru-RU" sz="4200" b="1" dirty="0" smtClean="0"/>
              <a:t>ПЕМ+РИК-ИК-М+ЕМЕ+НА=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nonymous_island_palm_and_the_su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585" y="342900"/>
            <a:ext cx="1781514" cy="14430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6" y="1928802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Затерянный остров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geoavab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785794"/>
            <a:ext cx="1201987" cy="1571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43372" y="2357430"/>
            <a:ext cx="233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Остров Сложения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1" name="Рисунок 10" descr="isla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714356"/>
            <a:ext cx="1251573" cy="14469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65573" y="2214554"/>
            <a:ext cx="19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Остров </a:t>
            </a:r>
            <a:r>
              <a:rPr lang="ru-RU" b="1" dirty="0" err="1" smtClean="0">
                <a:solidFill>
                  <a:srgbClr val="FFFF00"/>
                </a:solidFill>
              </a:rPr>
              <a:t>Знайки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hlink"/>
                </a:solidFill>
              </a:rPr>
              <a:t>Остров </a:t>
            </a:r>
            <a:r>
              <a:rPr lang="ru-RU" b="1" dirty="0" err="1" smtClean="0">
                <a:solidFill>
                  <a:schemeClr val="hlink"/>
                </a:solidFill>
              </a:rPr>
              <a:t>Знайки</a:t>
            </a:r>
            <a:r>
              <a:rPr lang="ru-RU" dirty="0" smtClean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362950" cy="48228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Найти Х</a:t>
            </a:r>
          </a:p>
        </p:txBody>
      </p:sp>
      <p:grpSp>
        <p:nvGrpSpPr>
          <p:cNvPr id="10244" name="Group 4"/>
          <p:cNvGrpSpPr>
            <a:grpSpLocks noChangeAspect="1"/>
          </p:cNvGrpSpPr>
          <p:nvPr/>
        </p:nvGrpSpPr>
        <p:grpSpPr bwMode="auto">
          <a:xfrm>
            <a:off x="179388" y="1844675"/>
            <a:ext cx="8713787" cy="3455988"/>
            <a:chOff x="2137" y="7524"/>
            <a:chExt cx="7341" cy="2508"/>
          </a:xfrm>
        </p:grpSpPr>
        <p:sp>
          <p:nvSpPr>
            <p:cNvPr id="10248" name="AutoShape 5"/>
            <p:cNvSpPr>
              <a:spLocks noChangeAspect="1" noChangeArrowheads="1"/>
            </p:cNvSpPr>
            <p:nvPr/>
          </p:nvSpPr>
          <p:spPr bwMode="auto">
            <a:xfrm>
              <a:off x="2137" y="7524"/>
              <a:ext cx="7341" cy="2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9" name="Rectangle 6"/>
            <p:cNvSpPr>
              <a:spLocks noChangeArrowheads="1"/>
            </p:cNvSpPr>
            <p:nvPr/>
          </p:nvSpPr>
          <p:spPr bwMode="auto">
            <a:xfrm>
              <a:off x="2278" y="7803"/>
              <a:ext cx="989" cy="9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800"/>
                <a:t> </a:t>
              </a:r>
              <a:r>
                <a:rPr lang="ru-RU" sz="2800" b="1">
                  <a:solidFill>
                    <a:srgbClr val="000000"/>
                  </a:solidFill>
                </a:rPr>
                <a:t>28</a:t>
              </a: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0250" name="Rectangle 7"/>
            <p:cNvSpPr>
              <a:spLocks noChangeArrowheads="1"/>
            </p:cNvSpPr>
            <p:nvPr/>
          </p:nvSpPr>
          <p:spPr bwMode="auto">
            <a:xfrm>
              <a:off x="3407" y="7803"/>
              <a:ext cx="989" cy="9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800">
                  <a:solidFill>
                    <a:srgbClr val="000000"/>
                  </a:solidFill>
                </a:rPr>
                <a:t> </a:t>
              </a:r>
              <a:r>
                <a:rPr lang="en-US" sz="2800" b="1">
                  <a:solidFill>
                    <a:srgbClr val="000000"/>
                  </a:solidFill>
                </a:rPr>
                <a:t>39</a:t>
              </a: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0251" name="Rectangle 8"/>
            <p:cNvSpPr>
              <a:spLocks noChangeArrowheads="1"/>
            </p:cNvSpPr>
            <p:nvPr/>
          </p:nvSpPr>
          <p:spPr bwMode="auto">
            <a:xfrm>
              <a:off x="2843" y="8918"/>
              <a:ext cx="989" cy="9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800" b="1"/>
                <a:t> </a:t>
              </a:r>
              <a:r>
                <a:rPr lang="ru-RU" sz="2800" b="1">
                  <a:solidFill>
                    <a:srgbClr val="000000"/>
                  </a:solidFill>
                </a:rPr>
                <a:t>67</a:t>
              </a: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0252" name="Rectangle 9"/>
            <p:cNvSpPr>
              <a:spLocks noChangeArrowheads="1"/>
            </p:cNvSpPr>
            <p:nvPr/>
          </p:nvSpPr>
          <p:spPr bwMode="auto">
            <a:xfrm>
              <a:off x="5243" y="8918"/>
              <a:ext cx="989" cy="9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800"/>
                <a:t> </a:t>
              </a:r>
              <a:r>
                <a:rPr lang="ru-RU" sz="2800" b="1">
                  <a:solidFill>
                    <a:srgbClr val="000000"/>
                  </a:solidFill>
                </a:rPr>
                <a:t>93</a:t>
              </a: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0253" name="Rectangle 10"/>
            <p:cNvSpPr>
              <a:spLocks noChangeArrowheads="1"/>
            </p:cNvSpPr>
            <p:nvPr/>
          </p:nvSpPr>
          <p:spPr bwMode="auto">
            <a:xfrm>
              <a:off x="7643" y="8918"/>
              <a:ext cx="989" cy="9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800"/>
                <a:t> </a:t>
              </a:r>
              <a:r>
                <a:rPr lang="ru-RU" sz="2800" b="1">
                  <a:solidFill>
                    <a:srgbClr val="000000"/>
                  </a:solidFill>
                </a:rPr>
                <a:t>Х</a:t>
              </a: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0254" name="Rectangle 11"/>
            <p:cNvSpPr>
              <a:spLocks noChangeArrowheads="1"/>
            </p:cNvSpPr>
            <p:nvPr/>
          </p:nvSpPr>
          <p:spPr bwMode="auto">
            <a:xfrm>
              <a:off x="4678" y="7803"/>
              <a:ext cx="989" cy="9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800"/>
                <a:t> </a:t>
              </a:r>
              <a:r>
                <a:rPr lang="ru-RU" sz="2800" b="1">
                  <a:solidFill>
                    <a:srgbClr val="000000"/>
                  </a:solidFill>
                </a:rPr>
                <a:t>36</a:t>
              </a: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0255" name="Rectangle 12"/>
            <p:cNvSpPr>
              <a:spLocks noChangeArrowheads="1"/>
            </p:cNvSpPr>
            <p:nvPr/>
          </p:nvSpPr>
          <p:spPr bwMode="auto">
            <a:xfrm>
              <a:off x="5807" y="7803"/>
              <a:ext cx="989" cy="9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800"/>
                <a:t> </a:t>
              </a:r>
              <a:r>
                <a:rPr lang="ru-RU" sz="2800" b="1">
                  <a:solidFill>
                    <a:srgbClr val="000000"/>
                  </a:solidFill>
                </a:rPr>
                <a:t>Х</a:t>
              </a: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0256" name="Rectangle 13"/>
            <p:cNvSpPr>
              <a:spLocks noChangeArrowheads="1"/>
            </p:cNvSpPr>
            <p:nvPr/>
          </p:nvSpPr>
          <p:spPr bwMode="auto">
            <a:xfrm>
              <a:off x="7078" y="7803"/>
              <a:ext cx="989" cy="9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800"/>
                <a:t> </a:t>
              </a:r>
              <a:r>
                <a:rPr lang="ru-RU" sz="2800" b="1">
                  <a:solidFill>
                    <a:srgbClr val="000000"/>
                  </a:solidFill>
                </a:rPr>
                <a:t>49</a:t>
              </a: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0257" name="Rectangle 14"/>
            <p:cNvSpPr>
              <a:spLocks noChangeArrowheads="1"/>
            </p:cNvSpPr>
            <p:nvPr/>
          </p:nvSpPr>
          <p:spPr bwMode="auto">
            <a:xfrm>
              <a:off x="8207" y="7803"/>
              <a:ext cx="989" cy="9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800" b="1"/>
                <a:t> </a:t>
              </a:r>
              <a:r>
                <a:rPr lang="ru-RU" sz="2800" b="1">
                  <a:solidFill>
                    <a:srgbClr val="000000"/>
                  </a:solidFill>
                </a:rPr>
                <a:t>38</a:t>
              </a:r>
              <a:endParaRPr lang="ru-RU" b="1">
                <a:solidFill>
                  <a:srgbClr val="000000"/>
                </a:solidFill>
              </a:endParaRPr>
            </a:p>
          </p:txBody>
        </p:sp>
      </p:grpSp>
      <p:pic>
        <p:nvPicPr>
          <p:cNvPr id="10245" name="Picture 27" descr="MMj0354472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798766">
            <a:off x="6804025" y="260350"/>
            <a:ext cx="15271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8" descr="MMj0354472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330379">
            <a:off x="250825" y="5130800"/>
            <a:ext cx="16637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Найти Х</a:t>
            </a:r>
          </a:p>
        </p:txBody>
      </p:sp>
      <p:grpSp>
        <p:nvGrpSpPr>
          <p:cNvPr id="11267" name="Group 4"/>
          <p:cNvGrpSpPr>
            <a:grpSpLocks noChangeAspect="1"/>
          </p:cNvGrpSpPr>
          <p:nvPr/>
        </p:nvGrpSpPr>
        <p:grpSpPr bwMode="auto">
          <a:xfrm>
            <a:off x="179388" y="1700213"/>
            <a:ext cx="8785225" cy="3516312"/>
            <a:chOff x="2137" y="7524"/>
            <a:chExt cx="7341" cy="2508"/>
          </a:xfrm>
        </p:grpSpPr>
        <p:sp>
          <p:nvSpPr>
            <p:cNvPr id="11270" name="AutoShape 5"/>
            <p:cNvSpPr>
              <a:spLocks noChangeAspect="1" noChangeArrowheads="1"/>
            </p:cNvSpPr>
            <p:nvPr/>
          </p:nvSpPr>
          <p:spPr bwMode="auto">
            <a:xfrm>
              <a:off x="2137" y="7524"/>
              <a:ext cx="7341" cy="2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1" name="Rectangle 6"/>
            <p:cNvSpPr>
              <a:spLocks noChangeArrowheads="1"/>
            </p:cNvSpPr>
            <p:nvPr/>
          </p:nvSpPr>
          <p:spPr bwMode="auto">
            <a:xfrm>
              <a:off x="2278" y="7803"/>
              <a:ext cx="989" cy="9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800">
                  <a:solidFill>
                    <a:srgbClr val="000000"/>
                  </a:solidFill>
                </a:rPr>
                <a:t> </a:t>
              </a:r>
              <a:r>
                <a:rPr lang="ru-RU" sz="2800" b="1">
                  <a:solidFill>
                    <a:srgbClr val="000000"/>
                  </a:solidFill>
                </a:rPr>
                <a:t>35</a:t>
              </a: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1272" name="Rectangle 7"/>
            <p:cNvSpPr>
              <a:spLocks noChangeArrowheads="1"/>
            </p:cNvSpPr>
            <p:nvPr/>
          </p:nvSpPr>
          <p:spPr bwMode="auto">
            <a:xfrm>
              <a:off x="3407" y="7803"/>
              <a:ext cx="989" cy="9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800" b="1">
                  <a:solidFill>
                    <a:srgbClr val="000000"/>
                  </a:solidFill>
                </a:rPr>
                <a:t>  9</a:t>
              </a: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1273" name="Rectangle 8"/>
            <p:cNvSpPr>
              <a:spLocks noChangeArrowheads="1"/>
            </p:cNvSpPr>
            <p:nvPr/>
          </p:nvSpPr>
          <p:spPr bwMode="auto">
            <a:xfrm>
              <a:off x="2843" y="8918"/>
              <a:ext cx="989" cy="9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800" b="1">
                  <a:solidFill>
                    <a:srgbClr val="000000"/>
                  </a:solidFill>
                </a:rPr>
                <a:t> 44</a:t>
              </a: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1274" name="Rectangle 9"/>
            <p:cNvSpPr>
              <a:spLocks noChangeArrowheads="1"/>
            </p:cNvSpPr>
            <p:nvPr/>
          </p:nvSpPr>
          <p:spPr bwMode="auto">
            <a:xfrm>
              <a:off x="5243" y="8918"/>
              <a:ext cx="989" cy="9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800" b="1">
                  <a:solidFill>
                    <a:srgbClr val="000000"/>
                  </a:solidFill>
                </a:rPr>
                <a:t> 68</a:t>
              </a: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1275" name="Rectangle 10"/>
            <p:cNvSpPr>
              <a:spLocks noChangeArrowheads="1"/>
            </p:cNvSpPr>
            <p:nvPr/>
          </p:nvSpPr>
          <p:spPr bwMode="auto">
            <a:xfrm>
              <a:off x="7643" y="8918"/>
              <a:ext cx="989" cy="9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800"/>
                <a:t> </a:t>
              </a:r>
              <a:r>
                <a:rPr lang="ru-RU" sz="2800" b="1">
                  <a:solidFill>
                    <a:srgbClr val="000000"/>
                  </a:solidFill>
                </a:rPr>
                <a:t>Х</a:t>
              </a: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1276" name="Rectangle 11"/>
            <p:cNvSpPr>
              <a:spLocks noChangeArrowheads="1"/>
            </p:cNvSpPr>
            <p:nvPr/>
          </p:nvSpPr>
          <p:spPr bwMode="auto">
            <a:xfrm>
              <a:off x="4678" y="7803"/>
              <a:ext cx="989" cy="9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800" b="1">
                  <a:solidFill>
                    <a:srgbClr val="000000"/>
                  </a:solidFill>
                </a:rPr>
                <a:t> Х</a:t>
              </a: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1277" name="Rectangle 12"/>
            <p:cNvSpPr>
              <a:spLocks noChangeArrowheads="1"/>
            </p:cNvSpPr>
            <p:nvPr/>
          </p:nvSpPr>
          <p:spPr bwMode="auto">
            <a:xfrm>
              <a:off x="5807" y="7803"/>
              <a:ext cx="989" cy="9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800" b="1">
                  <a:solidFill>
                    <a:srgbClr val="000000"/>
                  </a:solidFill>
                </a:rPr>
                <a:t> 10</a:t>
              </a: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1278" name="Rectangle 13"/>
            <p:cNvSpPr>
              <a:spLocks noChangeArrowheads="1"/>
            </p:cNvSpPr>
            <p:nvPr/>
          </p:nvSpPr>
          <p:spPr bwMode="auto">
            <a:xfrm>
              <a:off x="7078" y="7803"/>
              <a:ext cx="989" cy="9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800"/>
                <a:t> </a:t>
              </a:r>
              <a:r>
                <a:rPr lang="ru-RU" sz="2800" b="1">
                  <a:solidFill>
                    <a:srgbClr val="000000"/>
                  </a:solidFill>
                </a:rPr>
                <a:t>43</a:t>
              </a: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1279" name="Rectangle 14"/>
            <p:cNvSpPr>
              <a:spLocks noChangeArrowheads="1"/>
            </p:cNvSpPr>
            <p:nvPr/>
          </p:nvSpPr>
          <p:spPr bwMode="auto">
            <a:xfrm>
              <a:off x="8207" y="7803"/>
              <a:ext cx="989" cy="9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800" b="1">
                  <a:solidFill>
                    <a:srgbClr val="000000"/>
                  </a:solidFill>
                </a:rPr>
                <a:t> 18</a:t>
              </a:r>
              <a:endParaRPr lang="ru-RU" b="1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chemeClr val="tx1"/>
                </a:solidFill>
              </a:rPr>
              <a:t>РАСПРЕДЕЛИ СЛОВА ПО КОРОБКАМ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468313" y="2060575"/>
            <a:ext cx="2808287" cy="1439863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ТАКТИЛЬНАЯ </a:t>
            </a:r>
          </a:p>
          <a:p>
            <a:pPr algn="ctr"/>
            <a:r>
              <a:rPr lang="ru-RU" b="1" dirty="0">
                <a:solidFill>
                  <a:srgbClr val="000000"/>
                </a:solidFill>
              </a:rPr>
              <a:t>ИНФОРМАЦИЯ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468313" y="4652963"/>
            <a:ext cx="2808287" cy="1439862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ЗВУКОВАЯ </a:t>
            </a:r>
          </a:p>
          <a:p>
            <a:pPr algn="ctr"/>
            <a:r>
              <a:rPr lang="ru-RU" b="1" dirty="0">
                <a:solidFill>
                  <a:srgbClr val="000000"/>
                </a:solidFill>
              </a:rPr>
              <a:t>ИНФОРМАЦИЯ</a:t>
            </a: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5867400" y="1989138"/>
            <a:ext cx="2808288" cy="1439862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ВКУСОВАЯ </a:t>
            </a:r>
          </a:p>
          <a:p>
            <a:pPr algn="ctr"/>
            <a:r>
              <a:rPr lang="ru-RU" b="1" dirty="0">
                <a:solidFill>
                  <a:srgbClr val="000000"/>
                </a:solidFill>
              </a:rPr>
              <a:t>ИНФОРМАЦИЯ</a:t>
            </a: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5867400" y="4652963"/>
            <a:ext cx="2808288" cy="1439862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ЗРИТЕЛЬНАЯ </a:t>
            </a:r>
          </a:p>
          <a:p>
            <a:pPr algn="ctr"/>
            <a:r>
              <a:rPr lang="ru-RU" b="1" dirty="0">
                <a:solidFill>
                  <a:srgbClr val="000000"/>
                </a:solidFill>
              </a:rPr>
              <a:t>ИНФОРМАЦИЯ</a:t>
            </a:r>
          </a:p>
        </p:txBody>
      </p:sp>
      <p:sp>
        <p:nvSpPr>
          <p:cNvPr id="20488" name="Text Box 8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3743325" y="3076575"/>
            <a:ext cx="1943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/>
              <a:t>БОЛЬНО</a:t>
            </a:r>
          </a:p>
        </p:txBody>
      </p:sp>
      <p:sp>
        <p:nvSpPr>
          <p:cNvPr id="20490" name="Text Box 10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3751263" y="2586038"/>
            <a:ext cx="1873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/>
              <a:t>СЛАДКО</a:t>
            </a:r>
          </a:p>
        </p:txBody>
      </p:sp>
      <p:sp>
        <p:nvSpPr>
          <p:cNvPr id="20491" name="Text Box 11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3868738" y="2120900"/>
            <a:ext cx="165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/>
              <a:t>ТЕПЛО</a:t>
            </a:r>
          </a:p>
        </p:txBody>
      </p:sp>
      <p:sp>
        <p:nvSpPr>
          <p:cNvPr id="20492" name="Text Box 12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3697288" y="1665288"/>
            <a:ext cx="2089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/>
              <a:t>ГРОМКО</a:t>
            </a:r>
          </a:p>
        </p:txBody>
      </p:sp>
      <p:sp>
        <p:nvSpPr>
          <p:cNvPr id="20493" name="Text Box 13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3635375" y="5949950"/>
            <a:ext cx="2305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/>
              <a:t>КРАСИВО</a:t>
            </a:r>
          </a:p>
        </p:txBody>
      </p:sp>
      <p:sp>
        <p:nvSpPr>
          <p:cNvPr id="20494" name="Text Box 14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3598863" y="3541713"/>
            <a:ext cx="23764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/>
              <a:t>ХОЛОДНО</a:t>
            </a:r>
          </a:p>
        </p:txBody>
      </p:sp>
      <p:sp>
        <p:nvSpPr>
          <p:cNvPr id="20495" name="Text Box 15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3851275" y="4005263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/>
              <a:t>ТИХО</a:t>
            </a:r>
          </a:p>
        </p:txBody>
      </p:sp>
      <p:sp>
        <p:nvSpPr>
          <p:cNvPr id="20496" name="Text Box 16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3851275" y="4437063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/>
              <a:t>ЖАРКО</a:t>
            </a:r>
          </a:p>
        </p:txBody>
      </p:sp>
      <p:sp>
        <p:nvSpPr>
          <p:cNvPr id="20497" name="Text Box 17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3851275" y="4941888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/>
              <a:t>КИСЛО</a:t>
            </a:r>
          </a:p>
        </p:txBody>
      </p:sp>
      <p:sp>
        <p:nvSpPr>
          <p:cNvPr id="20498" name="Text Box 18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3851275" y="5445125"/>
            <a:ext cx="165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/>
              <a:t>ЯРКО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nonymous_island_palm_and_the_su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585" y="342900"/>
            <a:ext cx="1781514" cy="14430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6" y="1928802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Затерянный остров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geoavab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785794"/>
            <a:ext cx="1201987" cy="1571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43372" y="2357430"/>
            <a:ext cx="233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Остров Сложения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1" name="Рисунок 10" descr="isla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714356"/>
            <a:ext cx="1251573" cy="14469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65573" y="2214554"/>
            <a:ext cx="19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Остров </a:t>
            </a:r>
            <a:r>
              <a:rPr lang="ru-RU" b="1" dirty="0" err="1" smtClean="0">
                <a:solidFill>
                  <a:srgbClr val="FFFF00"/>
                </a:solidFill>
              </a:rPr>
              <a:t>Знайки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3" name="Рисунок 12" descr="c1c2cb7e1c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68000" y="3071811"/>
            <a:ext cx="1220891" cy="17145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70621" y="4857760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Остров Познания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chemeClr val="hlink"/>
                </a:solidFill>
              </a:rPr>
              <a:t>Остров Познания</a:t>
            </a:r>
            <a:r>
              <a:rPr lang="ru-RU" sz="4000" dirty="0" smtClean="0">
                <a:solidFill>
                  <a:schemeClr val="hlink"/>
                </a:solidFill>
              </a:rPr>
              <a:t/>
            </a:r>
            <a:br>
              <a:rPr lang="ru-RU" sz="4000" dirty="0" smtClean="0">
                <a:solidFill>
                  <a:schemeClr val="hlink"/>
                </a:solidFill>
              </a:rPr>
            </a:br>
            <a:endParaRPr lang="ru-RU" sz="4000" dirty="0" smtClean="0">
              <a:solidFill>
                <a:schemeClr val="hlink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33600"/>
            <a:ext cx="8229600" cy="46085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/>
              <a:t>    Заполните таблицу.</a:t>
            </a:r>
            <a:endParaRPr lang="ru-RU" b="1" dirty="0" smtClean="0"/>
          </a:p>
        </p:txBody>
      </p:sp>
      <p:graphicFrame>
        <p:nvGraphicFramePr>
          <p:cNvPr id="20516" name="Group 36"/>
          <p:cNvGraphicFramePr>
            <a:graphicFrameLocks noGrp="1"/>
          </p:cNvGraphicFramePr>
          <p:nvPr>
            <p:ph idx="1"/>
          </p:nvPr>
        </p:nvGraphicFramePr>
        <p:xfrm>
          <a:off x="539750" y="3068638"/>
          <a:ext cx="7715250" cy="3225166"/>
        </p:xfrm>
        <a:graphic>
          <a:graphicData uri="http://schemas.openxmlformats.org/drawingml/2006/table">
            <a:tbl>
              <a:tblPr/>
              <a:tblGrid>
                <a:gridCol w="4114800"/>
                <a:gridCol w="3600450"/>
              </a:tblGrid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Органы чувств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Вид информации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363" name="Picture 37" descr="MMj0354675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692150"/>
            <a:ext cx="24495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7166"/>
            <a:ext cx="91440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    Прочитай, что зашифровано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40997" name="Group 37"/>
          <p:cNvGraphicFramePr>
            <a:graphicFrameLocks noGrp="1"/>
          </p:cNvGraphicFramePr>
          <p:nvPr/>
        </p:nvGraphicFramePr>
        <p:xfrm>
          <a:off x="1524000" y="1397000"/>
          <a:ext cx="6096000" cy="207264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98" name="Oval 38"/>
          <p:cNvSpPr>
            <a:spLocks noChangeArrowheads="1"/>
          </p:cNvSpPr>
          <p:nvPr/>
        </p:nvSpPr>
        <p:spPr bwMode="auto">
          <a:xfrm>
            <a:off x="4284663" y="29241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99" name="Oval 39"/>
          <p:cNvSpPr>
            <a:spLocks noChangeArrowheads="1"/>
          </p:cNvSpPr>
          <p:nvPr/>
        </p:nvSpPr>
        <p:spPr bwMode="auto">
          <a:xfrm>
            <a:off x="4284663" y="24209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00" name="Oval 40"/>
          <p:cNvSpPr>
            <a:spLocks noChangeArrowheads="1"/>
          </p:cNvSpPr>
          <p:nvPr/>
        </p:nvSpPr>
        <p:spPr bwMode="auto">
          <a:xfrm>
            <a:off x="5508625" y="2924175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01" name="Oval 41"/>
          <p:cNvSpPr>
            <a:spLocks noChangeArrowheads="1"/>
          </p:cNvSpPr>
          <p:nvPr/>
        </p:nvSpPr>
        <p:spPr bwMode="auto">
          <a:xfrm>
            <a:off x="6732588" y="29241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02" name="Oval 42"/>
          <p:cNvSpPr>
            <a:spLocks noChangeArrowheads="1"/>
          </p:cNvSpPr>
          <p:nvPr/>
        </p:nvSpPr>
        <p:spPr bwMode="auto">
          <a:xfrm>
            <a:off x="6732588" y="14128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03" name="Oval 43"/>
          <p:cNvSpPr>
            <a:spLocks noChangeArrowheads="1"/>
          </p:cNvSpPr>
          <p:nvPr/>
        </p:nvSpPr>
        <p:spPr bwMode="auto">
          <a:xfrm>
            <a:off x="5508625" y="191611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04" name="Oval 44"/>
          <p:cNvSpPr>
            <a:spLocks noChangeArrowheads="1"/>
          </p:cNvSpPr>
          <p:nvPr/>
        </p:nvSpPr>
        <p:spPr bwMode="auto">
          <a:xfrm>
            <a:off x="4356100" y="1412875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05" name="Oval 45"/>
          <p:cNvSpPr>
            <a:spLocks noChangeArrowheads="1"/>
          </p:cNvSpPr>
          <p:nvPr/>
        </p:nvSpPr>
        <p:spPr bwMode="auto">
          <a:xfrm>
            <a:off x="3132138" y="191611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06" name="Oval 46"/>
          <p:cNvSpPr>
            <a:spLocks noChangeArrowheads="1"/>
          </p:cNvSpPr>
          <p:nvPr/>
        </p:nvSpPr>
        <p:spPr bwMode="auto">
          <a:xfrm>
            <a:off x="3132138" y="29241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07" name="Oval 47"/>
          <p:cNvSpPr>
            <a:spLocks noChangeArrowheads="1"/>
          </p:cNvSpPr>
          <p:nvPr/>
        </p:nvSpPr>
        <p:spPr bwMode="auto">
          <a:xfrm>
            <a:off x="1908175" y="24209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08" name="Oval 48"/>
          <p:cNvSpPr>
            <a:spLocks noChangeArrowheads="1"/>
          </p:cNvSpPr>
          <p:nvPr/>
        </p:nvSpPr>
        <p:spPr bwMode="auto">
          <a:xfrm>
            <a:off x="1908175" y="1412875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09" name="Line 49"/>
          <p:cNvSpPr>
            <a:spLocks noChangeShapeType="1"/>
          </p:cNvSpPr>
          <p:nvPr/>
        </p:nvSpPr>
        <p:spPr bwMode="auto">
          <a:xfrm>
            <a:off x="2339975" y="1773238"/>
            <a:ext cx="792163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10" name="Line 50"/>
          <p:cNvSpPr>
            <a:spLocks noChangeShapeType="1"/>
          </p:cNvSpPr>
          <p:nvPr/>
        </p:nvSpPr>
        <p:spPr bwMode="auto">
          <a:xfrm flipV="1">
            <a:off x="3635375" y="1773238"/>
            <a:ext cx="72072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11" name="Line 51"/>
          <p:cNvSpPr>
            <a:spLocks noChangeShapeType="1"/>
          </p:cNvSpPr>
          <p:nvPr/>
        </p:nvSpPr>
        <p:spPr bwMode="auto">
          <a:xfrm>
            <a:off x="4859338" y="1700213"/>
            <a:ext cx="649287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12" name="Line 52"/>
          <p:cNvSpPr>
            <a:spLocks noChangeShapeType="1"/>
          </p:cNvSpPr>
          <p:nvPr/>
        </p:nvSpPr>
        <p:spPr bwMode="auto">
          <a:xfrm flipV="1">
            <a:off x="6011863" y="1700213"/>
            <a:ext cx="720725" cy="433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13" name="Line 53"/>
          <p:cNvSpPr>
            <a:spLocks noChangeShapeType="1"/>
          </p:cNvSpPr>
          <p:nvPr/>
        </p:nvSpPr>
        <p:spPr bwMode="auto">
          <a:xfrm>
            <a:off x="6948488" y="1916113"/>
            <a:ext cx="0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14" name="Line 54"/>
          <p:cNvSpPr>
            <a:spLocks noChangeShapeType="1"/>
          </p:cNvSpPr>
          <p:nvPr/>
        </p:nvSpPr>
        <p:spPr bwMode="auto">
          <a:xfrm flipH="1">
            <a:off x="6011863" y="3213100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15" name="Line 55"/>
          <p:cNvSpPr>
            <a:spLocks noChangeShapeType="1"/>
          </p:cNvSpPr>
          <p:nvPr/>
        </p:nvSpPr>
        <p:spPr bwMode="auto">
          <a:xfrm flipH="1" flipV="1">
            <a:off x="4787900" y="2708275"/>
            <a:ext cx="720725" cy="4333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16" name="Line 56"/>
          <p:cNvSpPr>
            <a:spLocks noChangeShapeType="1"/>
          </p:cNvSpPr>
          <p:nvPr/>
        </p:nvSpPr>
        <p:spPr bwMode="auto">
          <a:xfrm flipH="1">
            <a:off x="2411413" y="2708275"/>
            <a:ext cx="18732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17" name="Line 57"/>
          <p:cNvSpPr>
            <a:spLocks noChangeShapeType="1"/>
          </p:cNvSpPr>
          <p:nvPr/>
        </p:nvSpPr>
        <p:spPr bwMode="auto">
          <a:xfrm>
            <a:off x="2195513" y="2924175"/>
            <a:ext cx="936625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18" name="Line 58"/>
          <p:cNvSpPr>
            <a:spLocks noChangeShapeType="1"/>
          </p:cNvSpPr>
          <p:nvPr/>
        </p:nvSpPr>
        <p:spPr bwMode="auto">
          <a:xfrm>
            <a:off x="3635375" y="3213100"/>
            <a:ext cx="6492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39" name="Rectangle 79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6353175" y="5924550"/>
            <a:ext cx="1219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600" dirty="0" smtClean="0"/>
              <a:t>М</a:t>
            </a:r>
            <a:endParaRPr lang="ru-RU" sz="3600" dirty="0"/>
          </a:p>
        </p:txBody>
      </p:sp>
      <p:sp>
        <p:nvSpPr>
          <p:cNvPr id="41038" name="Rectangle 78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5148263" y="5949950"/>
            <a:ext cx="1219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600" dirty="0" smtClean="0"/>
              <a:t>А</a:t>
            </a:r>
            <a:endParaRPr lang="ru-RU" sz="3600" dirty="0"/>
          </a:p>
        </p:txBody>
      </p:sp>
      <p:sp>
        <p:nvSpPr>
          <p:cNvPr id="41037" name="Rectangle 77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3924300" y="5949950"/>
            <a:ext cx="1219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600" dirty="0" smtClean="0"/>
              <a:t>А</a:t>
            </a:r>
            <a:endParaRPr lang="ru-RU" sz="3600" dirty="0"/>
          </a:p>
        </p:txBody>
      </p:sp>
      <p:sp>
        <p:nvSpPr>
          <p:cNvPr id="41036" name="Rectangle 76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2700338" y="5924550"/>
            <a:ext cx="121443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600" dirty="0" smtClean="0"/>
              <a:t>К</a:t>
            </a:r>
            <a:endParaRPr lang="ru-RU" sz="3600" dirty="0"/>
          </a:p>
        </p:txBody>
      </p:sp>
      <p:sp>
        <p:nvSpPr>
          <p:cNvPr id="41035" name="Rectangle 75"/>
          <p:cNvSpPr>
            <a:spLocks noChangeArrowheads="1"/>
          </p:cNvSpPr>
          <p:nvPr/>
        </p:nvSpPr>
        <p:spPr bwMode="auto">
          <a:xfrm>
            <a:off x="1476375" y="5924550"/>
            <a:ext cx="1223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600"/>
              <a:t>Г</a:t>
            </a:r>
          </a:p>
        </p:txBody>
      </p:sp>
      <p:sp>
        <p:nvSpPr>
          <p:cNvPr id="41034" name="Rectangle 74"/>
          <p:cNvSpPr>
            <a:spLocks noChangeArrowheads="1"/>
          </p:cNvSpPr>
          <p:nvPr/>
        </p:nvSpPr>
        <p:spPr bwMode="auto">
          <a:xfrm>
            <a:off x="6353175" y="5284788"/>
            <a:ext cx="12192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600"/>
              <a:t>П</a:t>
            </a:r>
          </a:p>
        </p:txBody>
      </p:sp>
      <p:sp>
        <p:nvSpPr>
          <p:cNvPr id="41033" name="Rectangle 73"/>
          <p:cNvSpPr>
            <a:spLocks noChangeArrowheads="1"/>
          </p:cNvSpPr>
          <p:nvPr/>
        </p:nvSpPr>
        <p:spPr bwMode="auto">
          <a:xfrm>
            <a:off x="5133975" y="5284788"/>
            <a:ext cx="12192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600"/>
              <a:t>Д</a:t>
            </a:r>
          </a:p>
        </p:txBody>
      </p:sp>
      <p:sp>
        <p:nvSpPr>
          <p:cNvPr id="41032" name="Rectangle 72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3924300" y="5300663"/>
            <a:ext cx="12192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600" dirty="0" smtClean="0"/>
              <a:t>Т</a:t>
            </a:r>
            <a:endParaRPr lang="ru-RU" sz="3600" dirty="0"/>
          </a:p>
        </p:txBody>
      </p:sp>
      <p:sp>
        <p:nvSpPr>
          <p:cNvPr id="41031" name="Rectangle 71"/>
          <p:cNvSpPr>
            <a:spLocks noChangeArrowheads="1"/>
          </p:cNvSpPr>
          <p:nvPr/>
        </p:nvSpPr>
        <p:spPr bwMode="auto">
          <a:xfrm>
            <a:off x="2700338" y="5284788"/>
            <a:ext cx="121443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600"/>
              <a:t>Ю</a:t>
            </a:r>
          </a:p>
        </p:txBody>
      </p:sp>
      <p:sp>
        <p:nvSpPr>
          <p:cNvPr id="41030" name="Rectangle 70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1476375" y="5300663"/>
            <a:ext cx="122396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600" dirty="0" smtClean="0"/>
              <a:t>И</a:t>
            </a:r>
            <a:endParaRPr lang="ru-RU" sz="3600" dirty="0"/>
          </a:p>
        </p:txBody>
      </p:sp>
      <p:sp>
        <p:nvSpPr>
          <p:cNvPr id="41029" name="Rectangle 69"/>
          <p:cNvSpPr>
            <a:spLocks noChangeArrowheads="1"/>
          </p:cNvSpPr>
          <p:nvPr/>
        </p:nvSpPr>
        <p:spPr bwMode="auto">
          <a:xfrm>
            <a:off x="6353175" y="4645025"/>
            <a:ext cx="1219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600"/>
              <a:t>В</a:t>
            </a:r>
          </a:p>
        </p:txBody>
      </p:sp>
      <p:sp>
        <p:nvSpPr>
          <p:cNvPr id="41028" name="Rectangle 68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5148263" y="4652963"/>
            <a:ext cx="12192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600" b="1" dirty="0" smtClean="0"/>
              <a:t>О</a:t>
            </a:r>
            <a:endParaRPr lang="ru-RU" sz="3600" b="1" dirty="0"/>
          </a:p>
        </p:txBody>
      </p:sp>
      <p:sp>
        <p:nvSpPr>
          <p:cNvPr id="41027" name="Rectangle 67"/>
          <p:cNvSpPr>
            <a:spLocks noChangeArrowheads="1"/>
          </p:cNvSpPr>
          <p:nvPr/>
        </p:nvSpPr>
        <p:spPr bwMode="auto">
          <a:xfrm>
            <a:off x="3914775" y="4645025"/>
            <a:ext cx="1219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600"/>
              <a:t>М</a:t>
            </a:r>
          </a:p>
        </p:txBody>
      </p:sp>
      <p:sp>
        <p:nvSpPr>
          <p:cNvPr id="41026" name="Rectangle 66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2700338" y="4652963"/>
            <a:ext cx="121443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600" dirty="0" smtClean="0"/>
              <a:t>Н</a:t>
            </a:r>
            <a:endParaRPr lang="ru-RU" sz="3600" dirty="0"/>
          </a:p>
        </p:txBody>
      </p:sp>
      <p:sp>
        <p:nvSpPr>
          <p:cNvPr id="41025" name="Rectangle 65"/>
          <p:cNvSpPr>
            <a:spLocks noChangeArrowheads="1"/>
          </p:cNvSpPr>
          <p:nvPr/>
        </p:nvSpPr>
        <p:spPr bwMode="auto">
          <a:xfrm>
            <a:off x="1476375" y="4645025"/>
            <a:ext cx="1223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600"/>
              <a:t>Ш</a:t>
            </a:r>
          </a:p>
        </p:txBody>
      </p:sp>
      <p:sp>
        <p:nvSpPr>
          <p:cNvPr id="41024" name="Rectangle 64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6372225" y="4005263"/>
            <a:ext cx="12192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600" dirty="0" smtClean="0"/>
              <a:t>Р</a:t>
            </a:r>
            <a:endParaRPr lang="ru-RU" sz="3600" dirty="0"/>
          </a:p>
        </p:txBody>
      </p:sp>
      <p:sp>
        <p:nvSpPr>
          <p:cNvPr id="41023" name="Rectangle 63"/>
          <p:cNvSpPr>
            <a:spLocks noChangeArrowheads="1"/>
          </p:cNvSpPr>
          <p:nvPr/>
        </p:nvSpPr>
        <p:spPr bwMode="auto">
          <a:xfrm>
            <a:off x="5133975" y="4005263"/>
            <a:ext cx="12192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600" dirty="0" smtClean="0"/>
              <a:t>С</a:t>
            </a:r>
            <a:endParaRPr lang="ru-RU" sz="3600" dirty="0"/>
          </a:p>
        </p:txBody>
      </p:sp>
      <p:sp>
        <p:nvSpPr>
          <p:cNvPr id="41022" name="Rectangle 62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3914775" y="4005263"/>
            <a:ext cx="12192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600" dirty="0" smtClean="0"/>
              <a:t>Ф</a:t>
            </a:r>
            <a:endParaRPr lang="ru-RU" sz="3600" dirty="0"/>
          </a:p>
        </p:txBody>
      </p:sp>
      <p:sp>
        <p:nvSpPr>
          <p:cNvPr id="41021" name="Rectangle 61"/>
          <p:cNvSpPr>
            <a:spLocks noChangeArrowheads="1"/>
          </p:cNvSpPr>
          <p:nvPr/>
        </p:nvSpPr>
        <p:spPr bwMode="auto">
          <a:xfrm>
            <a:off x="2700338" y="4005263"/>
            <a:ext cx="121443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600"/>
              <a:t>Х</a:t>
            </a:r>
          </a:p>
        </p:txBody>
      </p:sp>
      <p:sp>
        <p:nvSpPr>
          <p:cNvPr id="41020" name="Rectangle 60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1476375" y="4005263"/>
            <a:ext cx="122396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solidFill>
                  <a:srgbClr val="FF6600"/>
                </a:solidFill>
              </a:rPr>
              <a:t>И</a:t>
            </a:r>
            <a:endParaRPr lang="ru-RU" sz="3600" b="1" dirty="0">
              <a:solidFill>
                <a:srgbClr val="FF6600"/>
              </a:solidFill>
            </a:endParaRPr>
          </a:p>
        </p:txBody>
      </p:sp>
      <p:sp>
        <p:nvSpPr>
          <p:cNvPr id="41040" name="Line 80"/>
          <p:cNvSpPr>
            <a:spLocks noChangeShapeType="1"/>
          </p:cNvSpPr>
          <p:nvPr/>
        </p:nvSpPr>
        <p:spPr bwMode="auto">
          <a:xfrm>
            <a:off x="1476375" y="4005263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41" name="Line 81"/>
          <p:cNvSpPr>
            <a:spLocks noChangeShapeType="1"/>
          </p:cNvSpPr>
          <p:nvPr/>
        </p:nvSpPr>
        <p:spPr bwMode="auto">
          <a:xfrm>
            <a:off x="1476375" y="464502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42" name="Line 82"/>
          <p:cNvSpPr>
            <a:spLocks noChangeShapeType="1"/>
          </p:cNvSpPr>
          <p:nvPr/>
        </p:nvSpPr>
        <p:spPr bwMode="auto">
          <a:xfrm>
            <a:off x="1476375" y="5300663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43" name="Line 83"/>
          <p:cNvSpPr>
            <a:spLocks noChangeShapeType="1"/>
          </p:cNvSpPr>
          <p:nvPr/>
        </p:nvSpPr>
        <p:spPr bwMode="auto">
          <a:xfrm>
            <a:off x="1476375" y="592455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44" name="Line 84"/>
          <p:cNvSpPr>
            <a:spLocks noChangeShapeType="1"/>
          </p:cNvSpPr>
          <p:nvPr/>
        </p:nvSpPr>
        <p:spPr bwMode="auto">
          <a:xfrm>
            <a:off x="1476375" y="6597650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45" name="Line 85"/>
          <p:cNvSpPr>
            <a:spLocks noChangeShapeType="1"/>
          </p:cNvSpPr>
          <p:nvPr/>
        </p:nvSpPr>
        <p:spPr bwMode="auto">
          <a:xfrm>
            <a:off x="1476375" y="4005263"/>
            <a:ext cx="0" cy="25590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46" name="Line 86"/>
          <p:cNvSpPr>
            <a:spLocks noChangeShapeType="1"/>
          </p:cNvSpPr>
          <p:nvPr/>
        </p:nvSpPr>
        <p:spPr bwMode="auto">
          <a:xfrm>
            <a:off x="2700338" y="4005263"/>
            <a:ext cx="0" cy="2559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47" name="Line 87"/>
          <p:cNvSpPr>
            <a:spLocks noChangeShapeType="1"/>
          </p:cNvSpPr>
          <p:nvPr/>
        </p:nvSpPr>
        <p:spPr bwMode="auto">
          <a:xfrm>
            <a:off x="3914775" y="4005263"/>
            <a:ext cx="0" cy="2559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48" name="Line 88"/>
          <p:cNvSpPr>
            <a:spLocks noChangeShapeType="1"/>
          </p:cNvSpPr>
          <p:nvPr/>
        </p:nvSpPr>
        <p:spPr bwMode="auto">
          <a:xfrm>
            <a:off x="5133975" y="4005263"/>
            <a:ext cx="0" cy="2559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49" name="Line 89"/>
          <p:cNvSpPr>
            <a:spLocks noChangeShapeType="1"/>
          </p:cNvSpPr>
          <p:nvPr/>
        </p:nvSpPr>
        <p:spPr bwMode="auto">
          <a:xfrm>
            <a:off x="6353175" y="4005263"/>
            <a:ext cx="0" cy="2559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50" name="Line 90"/>
          <p:cNvSpPr>
            <a:spLocks noChangeShapeType="1"/>
          </p:cNvSpPr>
          <p:nvPr/>
        </p:nvSpPr>
        <p:spPr bwMode="auto">
          <a:xfrm>
            <a:off x="7572375" y="4005263"/>
            <a:ext cx="0" cy="25590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428736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Какая информация представлена в треугольниках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1511300" y="1898650"/>
            <a:ext cx="2701925" cy="2339975"/>
          </a:xfrm>
          <a:prstGeom prst="flowChartExtra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000000"/>
                </a:solidFill>
              </a:rPr>
              <a:t>Наблюдение– </a:t>
            </a:r>
          </a:p>
          <a:p>
            <a:pPr algn="ctr"/>
            <a:r>
              <a:rPr lang="ru-RU" dirty="0">
                <a:solidFill>
                  <a:srgbClr val="000000"/>
                </a:solidFill>
              </a:rPr>
              <a:t>действие с </a:t>
            </a:r>
          </a:p>
          <a:p>
            <a:pPr algn="ctr"/>
            <a:r>
              <a:rPr lang="ru-RU" dirty="0">
                <a:solidFill>
                  <a:srgbClr val="000000"/>
                </a:solidFill>
              </a:rPr>
              <a:t>информацией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 rot="10800000">
            <a:off x="4616450" y="4284663"/>
            <a:ext cx="2655888" cy="2384425"/>
          </a:xfrm>
          <a:prstGeom prst="flowChartExtract">
            <a:avLst/>
          </a:prstGeom>
          <a:solidFill>
            <a:srgbClr val="99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 rot="10800000">
            <a:off x="1557338" y="4329113"/>
            <a:ext cx="2655887" cy="2384425"/>
          </a:xfrm>
          <a:prstGeom prst="flowChartExtra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 sz="2000" dirty="0"/>
              <a:t>27.11.2007</a:t>
            </a: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 rot="10800000">
            <a:off x="3086100" y="1854200"/>
            <a:ext cx="2655888" cy="2384425"/>
          </a:xfrm>
          <a:prstGeom prst="flowChartExtra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/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 rot="7126680">
            <a:off x="4976019" y="2394744"/>
            <a:ext cx="2655887" cy="2384425"/>
          </a:xfrm>
          <a:prstGeom prst="flowChartExtra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3086100" y="4329113"/>
            <a:ext cx="2655888" cy="2384425"/>
          </a:xfrm>
          <a:prstGeom prst="flowChartExtra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490" name="Picture 11" descr="j03009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868863"/>
            <a:ext cx="18034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2" descr="j03049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7175" y="4733925"/>
            <a:ext cx="12160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6" descr="j01886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696799">
            <a:off x="3851275" y="2349500"/>
            <a:ext cx="13493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Text Box 17"/>
          <p:cNvSpPr txBox="1">
            <a:spLocks noChangeArrowheads="1"/>
          </p:cNvSpPr>
          <p:nvPr/>
        </p:nvSpPr>
        <p:spPr bwMode="auto">
          <a:xfrm>
            <a:off x="3581400" y="18542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CC00CC"/>
                </a:solidFill>
              </a:rPr>
              <a:t>С 8 марта</a:t>
            </a:r>
          </a:p>
        </p:txBody>
      </p:sp>
      <p:sp>
        <p:nvSpPr>
          <p:cNvPr id="20494" name="Text Box 18"/>
          <p:cNvSpPr txBox="1">
            <a:spLocks noChangeArrowheads="1"/>
          </p:cNvSpPr>
          <p:nvPr/>
        </p:nvSpPr>
        <p:spPr bwMode="auto">
          <a:xfrm>
            <a:off x="5067300" y="3384550"/>
            <a:ext cx="184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1 сентября</a:t>
            </a:r>
          </a:p>
        </p:txBody>
      </p:sp>
      <p:sp>
        <p:nvSpPr>
          <p:cNvPr id="20495" name="Text Box 19"/>
          <p:cNvSpPr txBox="1">
            <a:spLocks noChangeArrowheads="1"/>
          </p:cNvSpPr>
          <p:nvPr/>
        </p:nvSpPr>
        <p:spPr bwMode="auto">
          <a:xfrm>
            <a:off x="5067300" y="4329113"/>
            <a:ext cx="2025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Это кролик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nonymous_island_palm_and_the_su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585" y="342900"/>
            <a:ext cx="1781514" cy="14430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6" y="1928802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Затерянный остров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geoavab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785794"/>
            <a:ext cx="1201987" cy="1571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43372" y="2357430"/>
            <a:ext cx="233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Остров Сложения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1" name="Рисунок 10" descr="isla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714356"/>
            <a:ext cx="1251573" cy="14469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65573" y="2214554"/>
            <a:ext cx="19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Остров </a:t>
            </a:r>
            <a:r>
              <a:rPr lang="ru-RU" b="1" dirty="0" err="1" smtClean="0">
                <a:solidFill>
                  <a:srgbClr val="FFFF00"/>
                </a:solidFill>
              </a:rPr>
              <a:t>Знайки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3" name="Рисунок 12" descr="c1c2cb7e1c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68000" y="3071811"/>
            <a:ext cx="1220891" cy="17145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70621" y="4857760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Остров Познания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2" name="Рисунок 21" descr="098e1500fb2cf17de5cbddb901b7d3eb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43372" y="2643182"/>
            <a:ext cx="2000250" cy="16192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429124" y="4357694"/>
            <a:ext cx="1632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Остров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Отдыхай-ка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571744"/>
            <a:ext cx="8229600" cy="1384300"/>
          </a:xfrm>
        </p:spPr>
        <p:txBody>
          <a:bodyPr/>
          <a:lstStyle/>
          <a:p>
            <a:r>
              <a:rPr lang="ru-RU" sz="4000" dirty="0" smtClean="0">
                <a:solidFill>
                  <a:srgbClr val="FFC000"/>
                </a:solidFill>
              </a:rPr>
              <a:t>В школу ходим мы не зря,</a:t>
            </a:r>
            <a:br>
              <a:rPr lang="ru-RU" sz="4000" dirty="0" smtClean="0">
                <a:solidFill>
                  <a:srgbClr val="FFC000"/>
                </a:solidFill>
              </a:rPr>
            </a:br>
            <a:r>
              <a:rPr lang="ru-RU" sz="4000" dirty="0" smtClean="0">
                <a:solidFill>
                  <a:srgbClr val="FFC000"/>
                </a:solidFill>
              </a:rPr>
              <a:t>Без наук никак нельзя!</a:t>
            </a:r>
            <a:br>
              <a:rPr lang="ru-RU" sz="4000" dirty="0" smtClean="0">
                <a:solidFill>
                  <a:srgbClr val="FFC000"/>
                </a:solidFill>
              </a:rPr>
            </a:br>
            <a:r>
              <a:rPr lang="ru-RU" sz="4000" dirty="0" smtClean="0">
                <a:solidFill>
                  <a:srgbClr val="FFC000"/>
                </a:solidFill>
              </a:rPr>
              <a:t>В жизнь неграмотным войдешь</a:t>
            </a:r>
            <a:br>
              <a:rPr lang="ru-RU" sz="4000" dirty="0" smtClean="0">
                <a:solidFill>
                  <a:srgbClr val="FFC000"/>
                </a:solidFill>
              </a:rPr>
            </a:br>
            <a:r>
              <a:rPr lang="ru-RU" sz="4000" dirty="0" smtClean="0">
                <a:solidFill>
                  <a:srgbClr val="FFC000"/>
                </a:solidFill>
              </a:rPr>
              <a:t>За минуту пропадешь.</a:t>
            </a:r>
            <a:br>
              <a:rPr lang="ru-RU" sz="4000" dirty="0" smtClean="0">
                <a:solidFill>
                  <a:srgbClr val="FFC000"/>
                </a:solidFill>
              </a:rPr>
            </a:br>
            <a:r>
              <a:rPr lang="ru-RU" sz="4000" dirty="0" smtClean="0">
                <a:solidFill>
                  <a:srgbClr val="FFC000"/>
                </a:solidFill>
              </a:rPr>
              <a:t>Чтоб ошибок избежать,</a:t>
            </a:r>
            <a:br>
              <a:rPr lang="ru-RU" sz="4000" dirty="0" smtClean="0">
                <a:solidFill>
                  <a:srgbClr val="FFC000"/>
                </a:solidFill>
              </a:rPr>
            </a:br>
            <a:r>
              <a:rPr lang="ru-RU" sz="4000" dirty="0" smtClean="0">
                <a:solidFill>
                  <a:srgbClr val="FFC000"/>
                </a:solidFill>
              </a:rPr>
              <a:t>Ум свой надо развивать.</a:t>
            </a:r>
            <a:br>
              <a:rPr lang="ru-RU" sz="4000" dirty="0" smtClean="0">
                <a:solidFill>
                  <a:srgbClr val="FFC000"/>
                </a:solidFill>
              </a:rPr>
            </a:br>
            <a:r>
              <a:rPr lang="ru-RU" sz="4000" dirty="0" smtClean="0">
                <a:solidFill>
                  <a:srgbClr val="FFC000"/>
                </a:solidFill>
              </a:rPr>
              <a:t>А в игре проверить можно</a:t>
            </a:r>
            <a:br>
              <a:rPr lang="ru-RU" sz="4000" dirty="0" smtClean="0">
                <a:solidFill>
                  <a:srgbClr val="FFC000"/>
                </a:solidFill>
              </a:rPr>
            </a:br>
            <a:r>
              <a:rPr lang="ru-RU" sz="4000" dirty="0" smtClean="0">
                <a:solidFill>
                  <a:srgbClr val="FFC000"/>
                </a:solidFill>
              </a:rPr>
              <a:t>Просто будет или сложно.</a:t>
            </a:r>
            <a:br>
              <a:rPr lang="ru-RU" sz="4000" dirty="0" smtClean="0">
                <a:solidFill>
                  <a:srgbClr val="FFC000"/>
                </a:solidFill>
              </a:rPr>
            </a:br>
            <a:endParaRPr lang="ru-RU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hlink"/>
                </a:solidFill>
              </a:rPr>
              <a:t>Остров Отдыхай-ка!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9a4c32f9f2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2571744"/>
            <a:ext cx="4381500" cy="3648075"/>
          </a:xfrm>
          <a:prstGeom prst="rect">
            <a:avLst/>
          </a:prstGeom>
        </p:spPr>
      </p:pic>
      <p:pic>
        <p:nvPicPr>
          <p:cNvPr id="6" name="Рисунок 5" descr="098e1500fb2cf17de5cbddb901b7d3e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285992"/>
            <a:ext cx="4714908" cy="3816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Танец утят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165850"/>
            <a:ext cx="304800" cy="304800"/>
          </a:xfrm>
          <a:prstGeom prst="rect">
            <a:avLst/>
          </a:prstGeom>
          <a:noFill/>
        </p:spPr>
      </p:pic>
      <p:sp>
        <p:nvSpPr>
          <p:cNvPr id="12293" name="WordArt 5" descr="фонан4"/>
          <p:cNvSpPr>
            <a:spLocks noChangeArrowheads="1" noChangeShapeType="1" noTextEdit="1"/>
          </p:cNvSpPr>
          <p:nvPr/>
        </p:nvSpPr>
        <p:spPr bwMode="auto">
          <a:xfrm>
            <a:off x="1042988" y="549275"/>
            <a:ext cx="3889375" cy="40322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Физминутка</a:t>
            </a:r>
            <a:r>
              <a:rPr lang="ru-RU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Танцы</a:t>
            </a: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250825" y="188913"/>
            <a:ext cx="8713788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250825" y="188913"/>
            <a:ext cx="0" cy="6408737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250825" y="6597650"/>
            <a:ext cx="8713788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8964613" y="188913"/>
            <a:ext cx="0" cy="6408737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2301" name="Picture 13" descr="j02902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250136">
            <a:off x="4895850" y="1776413"/>
            <a:ext cx="1570038" cy="2089150"/>
          </a:xfrm>
          <a:prstGeom prst="rect">
            <a:avLst/>
          </a:prstGeom>
          <a:noFill/>
        </p:spPr>
      </p:pic>
      <p:pic>
        <p:nvPicPr>
          <p:cNvPr id="12302" name="Picture 14" descr="j02902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058284">
            <a:off x="6359526" y="1568450"/>
            <a:ext cx="1104900" cy="1368425"/>
          </a:xfrm>
          <a:prstGeom prst="rect">
            <a:avLst/>
          </a:prstGeom>
          <a:noFill/>
        </p:spPr>
      </p:pic>
      <p:pic>
        <p:nvPicPr>
          <p:cNvPr id="12303" name="Picture 15" descr="j02902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184147" flipV="1">
            <a:off x="5579269" y="1153319"/>
            <a:ext cx="825500" cy="75406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J0213513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40200" y="1989138"/>
            <a:ext cx="2520950" cy="1924050"/>
          </a:xfrm>
          <a:noFill/>
          <a:ln/>
        </p:spPr>
      </p:pic>
      <p:pic>
        <p:nvPicPr>
          <p:cNvPr id="14341" name="Picture 5" descr="J02135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258888" y="2349500"/>
            <a:ext cx="3527425" cy="30305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611188" y="260350"/>
            <a:ext cx="936625" cy="936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5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22969 0.55857 C 0.27812 0.68472 0.35034 0.75602 0.42534 0.75602 C 0.51128 0.75602 0.57969 0.68472 0.62778 0.55857 L 0.85833 -7.40741E-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" y="3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0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5834 1.11111E-6 C 0.85469 0.01551 0.85973 -0.00254 0.85382 0.01019 C 0.85105 0.01621 0.85035 0.02107 0.84618 0.02616 C 0.84237 0.04329 0.84775 0.02292 0.84167 0.03635 C 0.83542 0.05023 0.84549 0.03542 0.83716 0.04653 C 0.83542 0.05324 0.83351 0.05764 0.82952 0.0625 C 0.82726 0.07292 0.82605 0.0794 0.82049 0.08681 C 0.8165 0.10185 0.82223 0.0838 0.81441 0.09699 C 0.80643 0.11042 0.82084 0.09607 0.80834 0.10695 C 0.80678 0.11412 0.80539 0.11898 0.80226 0.12523 C 0.8007 0.13195 0.8 0.13635 0.79618 0.14144 C 0.79393 0.15162 0.79532 0.14537 0.79167 0.15949 C 0.79046 0.16412 0.78559 0.17176 0.78559 0.17176 C 0.78403 0.17871 0.78264 0.1838 0.77952 0.18982 C 0.77761 0.19792 0.77344 0.2044 0.77049 0.21204 C 0.7665 0.22246 0.76181 0.23241 0.75695 0.24236 C 0.74966 0.25718 0.76129 0.24051 0.75226 0.25255 C 0.74844 0.26898 0.75382 0.24931 0.74775 0.2625 C 0.7441 0.27037 0.74063 0.28426 0.73559 0.29098 C 0.73612 0.29306 0.73733 0.29491 0.73716 0.29699 C 0.73681 0.29931 0.73073 0.31273 0.72952 0.31505 C 0.72865 0.31922 0.72587 0.33148 0.725 0.33334 C 0.72292 0.33727 0.71893 0.34537 0.71893 0.34537 C 0.7165 0.35602 0.7099 0.36574 0.70382 0.37361 C 0.70087 0.38542 0.69584 0.39607 0.69028 0.40602 C 0.68803 0.41783 0.68091 0.42547 0.67657 0.43635 C 0.67309 0.44491 0.67292 0.45648 0.66893 0.46459 C 0.66598 0.4706 0.66233 0.47639 0.6599 0.48287 C 0.65747 0.48982 0.65643 0.49584 0.65226 0.50093 C 0.64896 0.51482 0.64341 0.52315 0.63716 0.53542 C 0.63629 0.53727 0.63646 0.53959 0.63559 0.54144 C 0.63438 0.54445 0.63247 0.54676 0.63108 0.54954 C 0.629 0.55348 0.62743 0.5581 0.625 0.56158 C 0.62396 0.56297 0.62292 0.56412 0.62205 0.56574 C 0.61945 0.57037 0.61441 0.57986 0.61441 0.57986 C 0.61216 0.58843 0.60938 0.59468 0.60539 0.60209 C 0.60243 0.61389 0.60573 0.60232 0.59914 0.61621 C 0.59341 0.62824 0.59011 0.64167 0.57934 0.64653 C 0.575 0.65556 0.56997 0.66135 0.56441 0.66875 C 0.5599 0.67477 0.55695 0.68287 0.55226 0.68889 C 0.54827 0.69977 0.54219 0.70926 0.53716 0.71922 C 0.53629 0.72107 0.53386 0.72037 0.53264 0.7213 C 0.53056 0.72246 0.52848 0.72408 0.52657 0.72523 C 0.51424 0.73218 0.50035 0.73403 0.48698 0.73542 C 0.47674 0.74445 0.46841 0.75648 0.45834 0.76574 C 0.42535 0.76459 0.40434 0.76898 0.37657 0.75764 C 0.375 0.75625 0.37362 0.75463 0.37205 0.75348 C 0.37066 0.75255 0.36893 0.75255 0.36754 0.75139 C 0.36025 0.7456 0.36042 0.74375 0.35087 0.73935 C 0.34931 0.73866 0.34775 0.73797 0.34618 0.73727 C 0.34462 0.73658 0.34167 0.73542 0.34167 0.73542 C 0.33646 0.72801 0.32917 0.72662 0.32362 0.71922 C 0.31875 0.71273 0.31407 0.70417 0.30834 0.69908 C 0.30382 0.68959 0.29809 0.6838 0.29167 0.67685 C 0.28143 0.66574 0.27396 0.65047 0.26441 0.63843 C 0.26164 0.62477 0.25382 0.6176 0.25087 0.60602 C 0.24862 0.59815 0.25035 0.60139 0.24618 0.59584 C 0.24428 0.58843 0.24098 0.58681 0.23855 0.57986 C 0.23681 0.57408 0.23646 0.56713 0.23403 0.56158 C 0.23247 0.55741 0.23004 0.55348 0.22813 0.54954 C 0.22709 0.54746 0.22483 0.54352 0.22483 0.54352 C 0.22327 0.53588 0.2158 0.52315 0.2158 0.52315 C 0.21546 0.52107 0.21511 0.51898 0.21441 0.51713 C 0.21355 0.51505 0.21216 0.5132 0.21146 0.51111 C 0.20382 0.48866 0.21233 0.50741 0.20539 0.49283 C 0.20139 0.47176 0.19705 0.45185 0.18716 0.43426 C 0.18594 0.4294 0.18473 0.42431 0.18264 0.42014 C 0.17813 0.41135 0.18039 0.42199 0.17657 0.41019 C 0.17344 0.4007 0.17327 0.39445 0.16893 0.38588 C 0.16841 0.3838 0.16841 0.38172 0.16754 0.37986 C 0.16684 0.37824 0.16511 0.37755 0.16441 0.3757 C 0.16355 0.37315 0.16372 0.37014 0.16285 0.3676 C 0.16042 0.35996 0.15678 0.34908 0.15226 0.34352 C 0.14862 0.32732 0.15365 0.34584 0.14775 0.33334 C 0.14341 0.32408 0.14896 0.33079 0.1448 0.3213 C 0.14271 0.31667 0.13941 0.31343 0.13716 0.30903 C 0.13334 0.30185 0.13125 0.29514 0.12657 0.28889 C 0.12379 0.27037 0.12726 0.28658 0.12049 0.2706 C 0.11372 0.25486 0.12605 0.27639 0.11598 0.25648 C 0.11146 0.24769 0.10487 0.24051 0.10087 0.23033 C 0.09688 0.22014 0.09184 0.20625 0.08559 0.19792 C 0.08178 0.18148 0.08716 0.20116 0.08108 0.18797 C 0.08021 0.18611 0.08021 0.1838 0.07952 0.18172 C 0.07865 0.17963 0.07761 0.17778 0.07657 0.1757 C 0.07466 0.16551 0.07014 0.15672 0.06441 0.14954 C 0.06337 0.14537 0.06303 0.14098 0.06146 0.13727 C 0.05816 0.12986 0.05243 0.12315 0.04931 0.11505 C 0.04202 0.09607 0.04584 0.10394 0.03872 0.09098 C 0.03681 0.0831 0.03299 0.07755 0.02952 0.0706 C 0.02709 0.05602 0.03021 0.0676 0.025 0.05857 C 0.02275 0.05463 0.01893 0.04653 0.01893 0.04653 C 0.01528 0.025 0.02032 0.05023 0.01441 0.03241 C 0.00886 0.01551 0.01476 0.02431 0.00834 0.01621 C 0.00469 0.0007 0.00973 0.01875 0.00382 0.00602 C 0.00157 0.00139 0.00122 -0.00509 -0.00069 -0.01018 " pathEditMode="relative" ptsTypes="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8027988" y="4941888"/>
            <a:ext cx="863600" cy="86201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repeatCount="5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76 0.05718 L -0.21198 -0.50556 C -0.25868 -0.63287 -0.32726 -0.70324 -0.4 -0.70278 C -0.48351 -0.70301 -0.54948 -0.63287 -0.59636 -0.50532 L -0.81893 0.05694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" y="-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44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556 0.05717 L -0.62396 -0.50602 C -0.57518 -0.63287 -0.50243 -0.70301 -0.42657 -0.70301 C -0.33993 -0.70301 -0.27066 -0.63287 -0.22205 -0.50602 L 0.01076 0.05717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" y="-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1331913" y="4221163"/>
            <a:ext cx="863600" cy="863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270" name="Picture 6" descr="цветок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3357563"/>
            <a:ext cx="2238375" cy="2352675"/>
          </a:xfrm>
          <a:prstGeom prst="rect">
            <a:avLst/>
          </a:prstGeom>
          <a:noFill/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547813" y="1844675"/>
            <a:ext cx="583247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i="1" dirty="0">
                <a:solidFill>
                  <a:srgbClr val="FFFFFF"/>
                </a:solidFill>
              </a:rPr>
              <a:t>Это для вас!</a:t>
            </a:r>
          </a:p>
          <a:p>
            <a:pPr algn="ctr">
              <a:spcBef>
                <a:spcPct val="50000"/>
              </a:spcBef>
            </a:pPr>
            <a:r>
              <a:rPr lang="ru-RU" sz="4400" b="1" i="1" dirty="0">
                <a:solidFill>
                  <a:srgbClr val="FFFFFF"/>
                </a:solidFill>
              </a:rPr>
              <a:t>Берегите зрение!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5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C -0.06423 -0.21898 0.02709 -0.47315 0.20487 -0.56666 C 0.38195 -0.66065 0.57952 -0.5581 0.64445 -0.33981 C 0.70886 -0.12106 0.61702 0.13125 0.43924 0.22477 C 0.26181 0.31829 0.06546 0.21736 -3.88889E-6 -1.85185E-6 Z " pathEditMode="relative" rAng="-6693405" ptsTypes="fffff">
                                      <p:cBhvr>
                                        <p:cTn id="6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" y="-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1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761 -0.02569 C 0.6875 -0.23773 0.5974 -0.47778 0.42761 -0.56273 C 0.25781 -0.64768 0.0724 -0.54537 0.01268 -0.3331 C -0.0467 -0.12199 0.04219 0.12037 0.21129 0.20486 C 0.38108 0.28982 0.56858 0.18634 0.62761 -0.02569 Z " pathEditMode="relative" rAng="6635038" ptsTypes="fffff">
                                      <p:cBhvr>
                                        <p:cTn id="9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7" grpId="1" animBg="1"/>
      <p:bldP spid="1127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Новогодний подарок «Чумовая собака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659563" y="3933825"/>
            <a:ext cx="18367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cat3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4868863"/>
            <a:ext cx="1566863" cy="1727200"/>
          </a:xfrm>
          <a:prstGeom prst="rect">
            <a:avLst/>
          </a:prstGeom>
          <a:noFill/>
        </p:spPr>
      </p:pic>
      <p:pic>
        <p:nvPicPr>
          <p:cNvPr id="5128" name="Picture 8" descr="Новогодний подарок «Танцующий осел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825" y="4076700"/>
            <a:ext cx="1779588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971550" y="549275"/>
            <a:ext cx="619283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 dirty="0">
                <a:solidFill>
                  <a:srgbClr val="FFFFFF"/>
                </a:solidFill>
              </a:rPr>
              <a:t>А теперь…</a:t>
            </a:r>
          </a:p>
          <a:p>
            <a:pPr algn="ctr">
              <a:spcBef>
                <a:spcPct val="50000"/>
              </a:spcBef>
            </a:pPr>
            <a:r>
              <a:rPr lang="ru-RU" sz="4000" b="1" i="1" dirty="0">
                <a:solidFill>
                  <a:srgbClr val="FFFFFF"/>
                </a:solidFill>
              </a:rPr>
              <a:t>все дружно встаньте и танцуйте вместе с нашими гостями!</a:t>
            </a:r>
          </a:p>
        </p:txBody>
      </p:sp>
      <p:pic>
        <p:nvPicPr>
          <p:cNvPr id="5130" name="Picture 10" descr="23m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3357563"/>
            <a:ext cx="13668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3m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3429000"/>
            <a:ext cx="12239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29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nonymous_island_palm_and_the_su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585" y="342900"/>
            <a:ext cx="1781514" cy="14430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6" y="1928802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Затерянный остров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geoavab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785794"/>
            <a:ext cx="1201987" cy="1571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43372" y="2357430"/>
            <a:ext cx="233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Остров Сложения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1" name="Рисунок 10" descr="isla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714356"/>
            <a:ext cx="1251573" cy="14469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65573" y="2214554"/>
            <a:ext cx="19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Остров </a:t>
            </a:r>
            <a:r>
              <a:rPr lang="ru-RU" b="1" dirty="0" err="1" smtClean="0">
                <a:solidFill>
                  <a:srgbClr val="FFFF00"/>
                </a:solidFill>
              </a:rPr>
              <a:t>Знайки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3" name="Рисунок 12" descr="c1c2cb7e1c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68000" y="3071811"/>
            <a:ext cx="1220891" cy="17145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70621" y="4857760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Остров Познания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5" name="Рисунок 14" descr="palm_tre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0694" y="4714884"/>
            <a:ext cx="1437220" cy="15186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00628" y="6215082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Остров Пифагора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2" name="Рисунок 21" descr="098e1500fb2cf17de5cbddb901b7d3eb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7686" y="2714620"/>
            <a:ext cx="2000250" cy="16192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429124" y="4357694"/>
            <a:ext cx="1632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Остров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Отдыхай-ка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hlink"/>
                </a:solidFill>
              </a:rPr>
              <a:t>Остров Пифагора</a:t>
            </a:r>
            <a:endParaRPr lang="ru-RU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8686800" cy="43195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/>
              <a:t>Сколько спрятано треугольников?</a:t>
            </a:r>
          </a:p>
        </p:txBody>
      </p:sp>
      <p:grpSp>
        <p:nvGrpSpPr>
          <p:cNvPr id="16388" name="Group 4"/>
          <p:cNvGrpSpPr>
            <a:grpSpLocks noChangeAspect="1"/>
          </p:cNvGrpSpPr>
          <p:nvPr/>
        </p:nvGrpSpPr>
        <p:grpSpPr bwMode="auto">
          <a:xfrm>
            <a:off x="684213" y="2214213"/>
            <a:ext cx="7850187" cy="3681762"/>
            <a:chOff x="2261" y="5249"/>
            <a:chExt cx="5365" cy="2483"/>
          </a:xfrm>
        </p:grpSpPr>
        <p:sp>
          <p:nvSpPr>
            <p:cNvPr id="16397" name="AutoShape 5"/>
            <p:cNvSpPr>
              <a:spLocks noChangeAspect="1" noChangeArrowheads="1"/>
            </p:cNvSpPr>
            <p:nvPr/>
          </p:nvSpPr>
          <p:spPr bwMode="auto">
            <a:xfrm>
              <a:off x="2261" y="5249"/>
              <a:ext cx="5365" cy="2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8" name="Line 6"/>
            <p:cNvSpPr>
              <a:spLocks noChangeShapeType="1"/>
            </p:cNvSpPr>
            <p:nvPr/>
          </p:nvSpPr>
          <p:spPr bwMode="auto">
            <a:xfrm>
              <a:off x="2967" y="5363"/>
              <a:ext cx="1" cy="23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9" name="Line 7"/>
            <p:cNvSpPr>
              <a:spLocks noChangeShapeType="1"/>
            </p:cNvSpPr>
            <p:nvPr/>
          </p:nvSpPr>
          <p:spPr bwMode="auto">
            <a:xfrm>
              <a:off x="2967" y="5363"/>
              <a:ext cx="26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0" name="Line 8"/>
            <p:cNvSpPr>
              <a:spLocks noChangeShapeType="1"/>
            </p:cNvSpPr>
            <p:nvPr/>
          </p:nvSpPr>
          <p:spPr bwMode="auto">
            <a:xfrm>
              <a:off x="5650" y="5363"/>
              <a:ext cx="1553" cy="23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1" name="Line 9"/>
            <p:cNvSpPr>
              <a:spLocks noChangeShapeType="1"/>
            </p:cNvSpPr>
            <p:nvPr/>
          </p:nvSpPr>
          <p:spPr bwMode="auto">
            <a:xfrm flipH="1">
              <a:off x="2967" y="7732"/>
              <a:ext cx="42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2" name="Line 10"/>
            <p:cNvSpPr>
              <a:spLocks noChangeShapeType="1"/>
            </p:cNvSpPr>
            <p:nvPr/>
          </p:nvSpPr>
          <p:spPr bwMode="auto">
            <a:xfrm flipH="1">
              <a:off x="2967" y="5363"/>
              <a:ext cx="2683" cy="23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3" name="Line 11"/>
            <p:cNvSpPr>
              <a:spLocks noChangeShapeType="1"/>
            </p:cNvSpPr>
            <p:nvPr/>
          </p:nvSpPr>
          <p:spPr bwMode="auto">
            <a:xfrm>
              <a:off x="2967" y="5363"/>
              <a:ext cx="2824" cy="23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4" name="Line 12"/>
            <p:cNvSpPr>
              <a:spLocks noChangeShapeType="1"/>
            </p:cNvSpPr>
            <p:nvPr/>
          </p:nvSpPr>
          <p:spPr bwMode="auto">
            <a:xfrm flipV="1">
              <a:off x="5791" y="6478"/>
              <a:ext cx="565" cy="12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389" name="Line 14"/>
          <p:cNvSpPr>
            <a:spLocks noChangeShapeType="1"/>
          </p:cNvSpPr>
          <p:nvPr/>
        </p:nvSpPr>
        <p:spPr bwMode="auto">
          <a:xfrm>
            <a:off x="1692275" y="2349500"/>
            <a:ext cx="0" cy="352742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0" name="Line 15"/>
          <p:cNvSpPr>
            <a:spLocks noChangeShapeType="1"/>
          </p:cNvSpPr>
          <p:nvPr/>
        </p:nvSpPr>
        <p:spPr bwMode="auto">
          <a:xfrm>
            <a:off x="1692275" y="2349500"/>
            <a:ext cx="3887788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1" name="Line 16"/>
          <p:cNvSpPr>
            <a:spLocks noChangeShapeType="1"/>
          </p:cNvSpPr>
          <p:nvPr/>
        </p:nvSpPr>
        <p:spPr bwMode="auto">
          <a:xfrm flipH="1">
            <a:off x="1692275" y="2349500"/>
            <a:ext cx="3887788" cy="352742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Line 17"/>
          <p:cNvSpPr>
            <a:spLocks noChangeShapeType="1"/>
          </p:cNvSpPr>
          <p:nvPr/>
        </p:nvSpPr>
        <p:spPr bwMode="auto">
          <a:xfrm>
            <a:off x="1692275" y="2349500"/>
            <a:ext cx="4175125" cy="352742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Line 18"/>
          <p:cNvSpPr>
            <a:spLocks noChangeShapeType="1"/>
          </p:cNvSpPr>
          <p:nvPr/>
        </p:nvSpPr>
        <p:spPr bwMode="auto">
          <a:xfrm>
            <a:off x="1692275" y="5876925"/>
            <a:ext cx="6192838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4" name="Line 19"/>
          <p:cNvSpPr>
            <a:spLocks noChangeShapeType="1"/>
          </p:cNvSpPr>
          <p:nvPr/>
        </p:nvSpPr>
        <p:spPr bwMode="auto">
          <a:xfrm>
            <a:off x="5580063" y="2349500"/>
            <a:ext cx="2305050" cy="352742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5" name="Line 20"/>
          <p:cNvSpPr>
            <a:spLocks noChangeShapeType="1"/>
          </p:cNvSpPr>
          <p:nvPr/>
        </p:nvSpPr>
        <p:spPr bwMode="auto">
          <a:xfrm flipH="1">
            <a:off x="5867400" y="4005263"/>
            <a:ext cx="792163" cy="180022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6396" name="Picture 22" descr="MMj0354420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549275"/>
            <a:ext cx="26638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nonymous_island_palm_and_the_su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585" y="342900"/>
            <a:ext cx="1781514" cy="14430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6" y="1928802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Затерянный остров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geoavab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785794"/>
            <a:ext cx="1201987" cy="1571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43372" y="2357430"/>
            <a:ext cx="233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Остров Сложения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1" name="Рисунок 10" descr="isla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714356"/>
            <a:ext cx="1251573" cy="14469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65573" y="2214554"/>
            <a:ext cx="19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Остров </a:t>
            </a:r>
            <a:r>
              <a:rPr lang="ru-RU" b="1" dirty="0" err="1" smtClean="0">
                <a:solidFill>
                  <a:srgbClr val="FFFF00"/>
                </a:solidFill>
              </a:rPr>
              <a:t>Знайки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3" name="Рисунок 12" descr="c1c2cb7e1c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68000" y="3071811"/>
            <a:ext cx="1220891" cy="17145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70621" y="4857760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Остров Познания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5" name="Рисунок 14" descr="palm_tre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8" y="4714884"/>
            <a:ext cx="1437220" cy="15186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43504" y="6215082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Остров Пифагора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8" name="Рисунок 17" descr="palma1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28926" y="4143380"/>
            <a:ext cx="1677134" cy="189760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357422" y="6000768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Остров Песенный</a:t>
            </a:r>
          </a:p>
          <a:p>
            <a:endParaRPr lang="ru-RU" dirty="0"/>
          </a:p>
        </p:txBody>
      </p:sp>
      <p:pic>
        <p:nvPicPr>
          <p:cNvPr id="22" name="Рисунок 21" descr="098e1500fb2cf17de5cbddb901b7d3eb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2857496"/>
            <a:ext cx="2000250" cy="16192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643438" y="4500570"/>
            <a:ext cx="1632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Остров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Отдыхай-ка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4432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b="1" dirty="0" smtClean="0">
                <a:solidFill>
                  <a:schemeClr val="hlink"/>
                </a:solidFill>
              </a:rPr>
              <a:t/>
            </a:r>
            <a:br>
              <a:rPr lang="ru-RU" sz="5400" b="1" dirty="0" smtClean="0">
                <a:solidFill>
                  <a:schemeClr val="hlink"/>
                </a:solidFill>
              </a:rPr>
            </a:br>
            <a:r>
              <a:rPr lang="ru-RU" sz="5400" b="1" dirty="0" smtClean="0">
                <a:solidFill>
                  <a:schemeClr val="hlink"/>
                </a:solidFill>
              </a:rPr>
              <a:t/>
            </a:r>
            <a:br>
              <a:rPr lang="ru-RU" sz="5400" b="1" dirty="0" smtClean="0">
                <a:solidFill>
                  <a:schemeClr val="hlink"/>
                </a:solidFill>
              </a:rPr>
            </a:br>
            <a:r>
              <a:rPr lang="ru-RU" sz="5400" b="1" dirty="0" smtClean="0">
                <a:solidFill>
                  <a:schemeClr val="hlink"/>
                </a:solidFill>
              </a:rPr>
              <a:t/>
            </a:r>
            <a:br>
              <a:rPr lang="ru-RU" sz="5400" b="1" dirty="0" smtClean="0">
                <a:solidFill>
                  <a:schemeClr val="hlink"/>
                </a:solidFill>
              </a:rPr>
            </a:br>
            <a:r>
              <a:rPr lang="ru-RU" sz="6000" b="1" dirty="0" smtClean="0">
                <a:solidFill>
                  <a:schemeClr val="hlink"/>
                </a:solidFill>
              </a:rPr>
              <a:t>Путешествие </a:t>
            </a:r>
            <a:br>
              <a:rPr lang="ru-RU" sz="6000" b="1" dirty="0" smtClean="0">
                <a:solidFill>
                  <a:schemeClr val="hlink"/>
                </a:solidFill>
              </a:rPr>
            </a:br>
            <a:r>
              <a:rPr lang="ru-RU" sz="6000" b="1" dirty="0" smtClean="0">
                <a:solidFill>
                  <a:schemeClr val="hlink"/>
                </a:solidFill>
              </a:rPr>
              <a:t>к затерянным островам</a:t>
            </a:r>
          </a:p>
        </p:txBody>
      </p:sp>
      <p:pic>
        <p:nvPicPr>
          <p:cNvPr id="3075" name="Picture 5" descr="MMj0354420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4111625"/>
            <a:ext cx="2290762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208915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hlink"/>
                </a:solidFill>
              </a:rPr>
              <a:t>Остров песенный</a:t>
            </a:r>
            <a:br>
              <a:rPr lang="ru-RU" sz="4000" b="1" dirty="0" smtClean="0">
                <a:solidFill>
                  <a:schemeClr val="hlink"/>
                </a:solidFill>
              </a:rPr>
            </a:br>
            <a:endParaRPr lang="ru-RU" sz="4000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/>
              <a:t>Вспомните песни о цифрах</a:t>
            </a:r>
          </a:p>
        </p:txBody>
      </p:sp>
      <p:pic>
        <p:nvPicPr>
          <p:cNvPr id="18436" name="Picture 4" descr="MMj0354474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644900"/>
            <a:ext cx="3744913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MMj0354520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7913" y="3871913"/>
            <a:ext cx="2986087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MMj03544200000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1916113"/>
            <a:ext cx="18002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nonymous_island_palm_and_the_su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585" y="342900"/>
            <a:ext cx="1781514" cy="14430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6" y="1928802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Затерянный остров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geoavab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785794"/>
            <a:ext cx="1201987" cy="1571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43372" y="2357430"/>
            <a:ext cx="233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Остров Сложения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1" name="Рисунок 10" descr="isla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714356"/>
            <a:ext cx="1251573" cy="14469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65573" y="2214554"/>
            <a:ext cx="19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Остров </a:t>
            </a:r>
            <a:r>
              <a:rPr lang="ru-RU" b="1" dirty="0" err="1" smtClean="0">
                <a:solidFill>
                  <a:srgbClr val="FFFF00"/>
                </a:solidFill>
              </a:rPr>
              <a:t>Знайки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3" name="Рисунок 12" descr="c1c2cb7e1c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68000" y="3071811"/>
            <a:ext cx="1220891" cy="17145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70621" y="4857760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Остров Познания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5" name="Рисунок 14" descr="palm_tre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8" y="4714884"/>
            <a:ext cx="1437220" cy="15186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14942" y="628652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Остров Пифагора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8" name="Рисунок 17" descr="palma1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6050" y="4429132"/>
            <a:ext cx="1677134" cy="189760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28860" y="6211669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О-в Песенный</a:t>
            </a:r>
          </a:p>
          <a:p>
            <a:endParaRPr lang="ru-RU" dirty="0"/>
          </a:p>
        </p:txBody>
      </p:sp>
      <p:pic>
        <p:nvPicPr>
          <p:cNvPr id="20" name="Рисунок 19" descr="a0j19dp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636932"/>
            <a:ext cx="2000232" cy="19357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4500570"/>
            <a:ext cx="1654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Загадочный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 остров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2" name="Рисунок 21" descr="098e1500fb2cf17de5cbddb901b7d3eb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29124" y="2857496"/>
            <a:ext cx="2000250" cy="16192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500562" y="4500570"/>
            <a:ext cx="1632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Остров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Отдыхай-ка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hlink"/>
                </a:solidFill>
              </a:rPr>
              <a:t>Загадочный остров</a:t>
            </a:r>
            <a:endParaRPr lang="ru-RU" dirty="0"/>
          </a:p>
        </p:txBody>
      </p:sp>
      <p:pic>
        <p:nvPicPr>
          <p:cNvPr id="4" name="Picture 22" descr="MMj0354420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428736"/>
            <a:ext cx="26638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793" name="Picture 1" descr="reb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428868"/>
            <a:ext cx="4724400" cy="17430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1643050"/>
            <a:ext cx="4204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Разгадайте ребусы</a:t>
            </a:r>
            <a:endParaRPr lang="ru-RU" sz="3600" dirty="0"/>
          </a:p>
        </p:txBody>
      </p:sp>
      <p:pic>
        <p:nvPicPr>
          <p:cNvPr id="33795" name="Picture 3" descr="reb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429132"/>
            <a:ext cx="3929058" cy="186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960487230592226033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4357694"/>
            <a:ext cx="5000660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2" name="Rectangle 48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1831975" y="1758950"/>
            <a:ext cx="11763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/>
              <a:t>000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>
                <a:solidFill>
                  <a:srgbClr val="FF6600"/>
                </a:solidFill>
              </a:rPr>
              <a:t>ЗАКОДИРУЙ СЛОВА</a:t>
            </a:r>
          </a:p>
        </p:txBody>
      </p:sp>
      <p:sp>
        <p:nvSpPr>
          <p:cNvPr id="42006" name="Rectangle 22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1770063" y="5411788"/>
            <a:ext cx="11763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/>
              <a:t>111</a:t>
            </a: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395288" y="5395913"/>
            <a:ext cx="1439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/>
              <a:t>С</a:t>
            </a:r>
          </a:p>
        </p:txBody>
      </p:sp>
      <p:sp>
        <p:nvSpPr>
          <p:cNvPr id="42004" name="Rectangle 20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1804988" y="4875213"/>
            <a:ext cx="11763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/>
              <a:t>011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395288" y="4878388"/>
            <a:ext cx="1439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/>
              <a:t>Н</a:t>
            </a:r>
          </a:p>
        </p:txBody>
      </p:sp>
      <p:sp>
        <p:nvSpPr>
          <p:cNvPr id="42002" name="Rectangle 18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1787525" y="4357688"/>
            <a:ext cx="11763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/>
              <a:t>110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395288" y="4360863"/>
            <a:ext cx="1439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/>
              <a:t>О</a:t>
            </a:r>
          </a:p>
        </p:txBody>
      </p:sp>
      <p:sp>
        <p:nvSpPr>
          <p:cNvPr id="42000" name="Rectangle 16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1770063" y="3857625"/>
            <a:ext cx="11763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/>
              <a:t>101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395288" y="3843338"/>
            <a:ext cx="1439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/>
              <a:t>К</a:t>
            </a:r>
          </a:p>
        </p:txBody>
      </p:sp>
      <p:sp>
        <p:nvSpPr>
          <p:cNvPr id="41998" name="Rectangle 14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1795463" y="3330575"/>
            <a:ext cx="11763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/>
              <a:t>100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395288" y="3325813"/>
            <a:ext cx="1439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/>
              <a:t>З</a:t>
            </a:r>
          </a:p>
        </p:txBody>
      </p:sp>
      <p:sp>
        <p:nvSpPr>
          <p:cNvPr id="41996" name="Rectangle 12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1795463" y="2803525"/>
            <a:ext cx="11763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/>
              <a:t>010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395288" y="2808288"/>
            <a:ext cx="1439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/>
              <a:t>В</a:t>
            </a:r>
          </a:p>
        </p:txBody>
      </p:sp>
      <p:sp>
        <p:nvSpPr>
          <p:cNvPr id="41994" name="Rectangle 10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1814513" y="2295525"/>
            <a:ext cx="11763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/>
              <a:t>001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395288" y="2290763"/>
            <a:ext cx="1439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/>
              <a:t>Б</a:t>
            </a:r>
          </a:p>
        </p:txBody>
      </p:sp>
      <p:sp>
        <p:nvSpPr>
          <p:cNvPr id="41992" name="Rectangle 8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1831975" y="1758950"/>
            <a:ext cx="11763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/>
              <a:t>000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395288" y="1773238"/>
            <a:ext cx="1439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/>
              <a:t>А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835150" y="1255713"/>
            <a:ext cx="11763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/>
              <a:t>КОД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95288" y="1255713"/>
            <a:ext cx="1439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 dirty="0"/>
              <a:t>БУКВА</a:t>
            </a: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>
            <a:off x="395288" y="1268413"/>
            <a:ext cx="2616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08" name="Line 24"/>
          <p:cNvSpPr>
            <a:spLocks noChangeShapeType="1"/>
          </p:cNvSpPr>
          <p:nvPr/>
        </p:nvSpPr>
        <p:spPr bwMode="auto">
          <a:xfrm>
            <a:off x="395288" y="1773238"/>
            <a:ext cx="261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09" name="Line 25"/>
          <p:cNvSpPr>
            <a:spLocks noChangeShapeType="1"/>
          </p:cNvSpPr>
          <p:nvPr/>
        </p:nvSpPr>
        <p:spPr bwMode="auto">
          <a:xfrm>
            <a:off x="395288" y="2290763"/>
            <a:ext cx="261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10" name="Line 26"/>
          <p:cNvSpPr>
            <a:spLocks noChangeShapeType="1"/>
          </p:cNvSpPr>
          <p:nvPr/>
        </p:nvSpPr>
        <p:spPr bwMode="auto">
          <a:xfrm>
            <a:off x="395288" y="2808288"/>
            <a:ext cx="261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11" name="Line 27"/>
          <p:cNvSpPr>
            <a:spLocks noChangeShapeType="1"/>
          </p:cNvSpPr>
          <p:nvPr/>
        </p:nvSpPr>
        <p:spPr bwMode="auto">
          <a:xfrm>
            <a:off x="395288" y="3325813"/>
            <a:ext cx="261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12" name="Line 28"/>
          <p:cNvSpPr>
            <a:spLocks noChangeShapeType="1"/>
          </p:cNvSpPr>
          <p:nvPr/>
        </p:nvSpPr>
        <p:spPr bwMode="auto">
          <a:xfrm>
            <a:off x="395288" y="3843338"/>
            <a:ext cx="261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13" name="Line 29"/>
          <p:cNvSpPr>
            <a:spLocks noChangeShapeType="1"/>
          </p:cNvSpPr>
          <p:nvPr/>
        </p:nvSpPr>
        <p:spPr bwMode="auto">
          <a:xfrm>
            <a:off x="395288" y="4360863"/>
            <a:ext cx="261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14" name="Line 30"/>
          <p:cNvSpPr>
            <a:spLocks noChangeShapeType="1"/>
          </p:cNvSpPr>
          <p:nvPr/>
        </p:nvSpPr>
        <p:spPr bwMode="auto">
          <a:xfrm>
            <a:off x="395288" y="4878388"/>
            <a:ext cx="261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>
            <a:off x="395288" y="5395913"/>
            <a:ext cx="261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>
            <a:off x="395288" y="5949950"/>
            <a:ext cx="2616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17" name="Line 33"/>
          <p:cNvSpPr>
            <a:spLocks noChangeShapeType="1"/>
          </p:cNvSpPr>
          <p:nvPr/>
        </p:nvSpPr>
        <p:spPr bwMode="auto">
          <a:xfrm>
            <a:off x="395288" y="1255713"/>
            <a:ext cx="0" cy="46577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18" name="Line 34"/>
          <p:cNvSpPr>
            <a:spLocks noChangeShapeType="1"/>
          </p:cNvSpPr>
          <p:nvPr/>
        </p:nvSpPr>
        <p:spPr bwMode="auto">
          <a:xfrm>
            <a:off x="1835150" y="1255713"/>
            <a:ext cx="0" cy="4657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>
            <a:off x="2987675" y="1268413"/>
            <a:ext cx="0" cy="46577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25" name="Line 41"/>
          <p:cNvSpPr>
            <a:spLocks noChangeShapeType="1"/>
          </p:cNvSpPr>
          <p:nvPr/>
        </p:nvSpPr>
        <p:spPr bwMode="auto">
          <a:xfrm>
            <a:off x="4211638" y="2349500"/>
            <a:ext cx="47529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27" name="Text Box 43"/>
          <p:cNvSpPr txBox="1">
            <a:spLocks noChangeArrowheads="1"/>
          </p:cNvSpPr>
          <p:nvPr/>
        </p:nvSpPr>
        <p:spPr bwMode="auto">
          <a:xfrm>
            <a:off x="3348038" y="1773238"/>
            <a:ext cx="1368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БАК</a:t>
            </a:r>
          </a:p>
        </p:txBody>
      </p:sp>
      <p:sp>
        <p:nvSpPr>
          <p:cNvPr id="42028" name="Text Box 44"/>
          <p:cNvSpPr txBox="1">
            <a:spLocks noChangeArrowheads="1"/>
          </p:cNvSpPr>
          <p:nvPr/>
        </p:nvSpPr>
        <p:spPr bwMode="auto">
          <a:xfrm>
            <a:off x="3348038" y="2852738"/>
            <a:ext cx="1368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ЗНАК</a:t>
            </a:r>
          </a:p>
        </p:txBody>
      </p:sp>
      <p:sp>
        <p:nvSpPr>
          <p:cNvPr id="42029" name="Line 45"/>
          <p:cNvSpPr>
            <a:spLocks noChangeShapeType="1"/>
          </p:cNvSpPr>
          <p:nvPr/>
        </p:nvSpPr>
        <p:spPr bwMode="auto">
          <a:xfrm>
            <a:off x="4356100" y="3357563"/>
            <a:ext cx="45370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30" name="Text Box 46"/>
          <p:cNvSpPr txBox="1">
            <a:spLocks noChangeArrowheads="1"/>
          </p:cNvSpPr>
          <p:nvPr/>
        </p:nvSpPr>
        <p:spPr bwMode="auto">
          <a:xfrm>
            <a:off x="3348038" y="4149725"/>
            <a:ext cx="136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ВОЗ</a:t>
            </a:r>
          </a:p>
        </p:txBody>
      </p:sp>
      <p:sp>
        <p:nvSpPr>
          <p:cNvPr id="42031" name="Line 47"/>
          <p:cNvSpPr>
            <a:spLocks noChangeShapeType="1"/>
          </p:cNvSpPr>
          <p:nvPr/>
        </p:nvSpPr>
        <p:spPr bwMode="auto">
          <a:xfrm>
            <a:off x="4211638" y="4652963"/>
            <a:ext cx="47529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33" name="Rectangle 49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1778000" y="3857625"/>
            <a:ext cx="11763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/>
              <a:t>101</a:t>
            </a:r>
          </a:p>
        </p:txBody>
      </p:sp>
      <p:sp>
        <p:nvSpPr>
          <p:cNvPr id="42035" name="Rectangle 51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1795463" y="3330575"/>
            <a:ext cx="11763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/>
              <a:t>100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nonymous_island_palm_and_the_su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585" y="342900"/>
            <a:ext cx="1781514" cy="14430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6" y="1928802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Затерянный остров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geoavab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785794"/>
            <a:ext cx="1201987" cy="1571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43372" y="2357430"/>
            <a:ext cx="233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Остров Сложения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1" name="Рисунок 10" descr="isla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714356"/>
            <a:ext cx="1251573" cy="14469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65573" y="2214554"/>
            <a:ext cx="19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Остров </a:t>
            </a:r>
            <a:r>
              <a:rPr lang="ru-RU" b="1" dirty="0" err="1" smtClean="0">
                <a:solidFill>
                  <a:srgbClr val="FFFF00"/>
                </a:solidFill>
              </a:rPr>
              <a:t>Знайки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3" name="Рисунок 12" descr="c1c2cb7e1c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68000" y="3071811"/>
            <a:ext cx="1220891" cy="17145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70621" y="4857760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Остров Познания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5" name="Рисунок 14" descr="palm_tre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8" y="4714884"/>
            <a:ext cx="1437220" cy="15186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14942" y="628652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Остров Пифагора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8" name="Рисунок 17" descr="palma1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6050" y="4429132"/>
            <a:ext cx="1677134" cy="189760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28860" y="6211669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О-в Песенный</a:t>
            </a:r>
          </a:p>
          <a:p>
            <a:endParaRPr lang="ru-RU" dirty="0"/>
          </a:p>
        </p:txBody>
      </p:sp>
      <p:pic>
        <p:nvPicPr>
          <p:cNvPr id="20" name="Рисунок 19" descr="a0j19dp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636932"/>
            <a:ext cx="2000232" cy="19357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4500570"/>
            <a:ext cx="1654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Загадочный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 остров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2" name="Рисунок 21" descr="098e1500fb2cf17de5cbddb901b7d3eb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29124" y="2857496"/>
            <a:ext cx="2000250" cy="16192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500562" y="4500570"/>
            <a:ext cx="1632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Остров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Отдыхай-ка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4" name="Рисунок 23" descr="59167f7d56c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14480" y="2214554"/>
            <a:ext cx="2214578" cy="188169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714480" y="4000504"/>
            <a:ext cx="2501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Остров Оценочный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8" descr="229-1-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0"/>
            <a:ext cx="9396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0" y="428604"/>
          <a:ext cx="2880532" cy="6059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532"/>
              </a:tblGrid>
              <a:tr h="681789"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Затерянный</a:t>
                      </a:r>
                      <a:r>
                        <a:rPr lang="ru-RU" sz="2000" b="1" i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 остров</a:t>
                      </a:r>
                      <a:endParaRPr lang="ru-RU" sz="2000" b="1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17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Остров Сложения</a:t>
                      </a:r>
                    </a:p>
                    <a:p>
                      <a:endParaRPr lang="ru-RU" sz="2000" b="1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17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Остров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Знайки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endParaRPr lang="ru-RU" sz="2000" b="1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17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Остров Познания</a:t>
                      </a:r>
                    </a:p>
                    <a:p>
                      <a:endParaRPr lang="ru-RU" sz="2000" b="1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1789"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Остров Отдыхай-ка</a:t>
                      </a:r>
                      <a:endParaRPr lang="ru-RU" sz="2000" b="1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111"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Остров Пифагора</a:t>
                      </a:r>
                      <a:endParaRPr lang="ru-RU" sz="2000" b="1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1789"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Загадочный остров</a:t>
                      </a:r>
                      <a:endParaRPr lang="ru-RU" sz="2000" b="1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111"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Остров Песенный</a:t>
                      </a:r>
                      <a:endParaRPr lang="ru-RU" sz="2000" b="1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1789"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Остров Оценочный</a:t>
                      </a:r>
                      <a:endParaRPr lang="ru-RU" sz="2000" b="1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8058703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8858" y="0"/>
            <a:ext cx="10301716" cy="68580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000" b="1" smtClean="0">
                <a:solidFill>
                  <a:schemeClr val="hlink"/>
                </a:solidFill>
              </a:rPr>
              <a:t>SOS!!!</a:t>
            </a:r>
            <a:r>
              <a:rPr lang="en-US" sz="5000" smtClean="0">
                <a:solidFill>
                  <a:schemeClr val="hlink"/>
                </a:solidFill>
              </a:rPr>
              <a:t/>
            </a:r>
            <a:br>
              <a:rPr lang="en-US" sz="5000" smtClean="0">
                <a:solidFill>
                  <a:schemeClr val="hlink"/>
                </a:solidFill>
              </a:rPr>
            </a:br>
            <a:endParaRPr lang="ru-RU" sz="5000" smtClean="0">
              <a:solidFill>
                <a:schemeClr val="hlink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071546"/>
            <a:ext cx="7345363" cy="4114800"/>
          </a:xfrm>
        </p:spPr>
        <p:txBody>
          <a:bodyPr/>
          <a:lstStyle/>
          <a:p>
            <a:pPr eaLnBrk="1" hangingPunct="1">
              <a:defRPr/>
            </a:pPr>
            <a:endParaRPr lang="ru-RU" sz="4800" b="1" dirty="0" smtClean="0"/>
          </a:p>
          <a:p>
            <a:pPr algn="ctr" eaLnBrk="1" hangingPunct="1">
              <a:buFontTx/>
              <a:buNone/>
              <a:defRPr/>
            </a:pPr>
            <a:r>
              <a:rPr lang="ru-RU" sz="4800" b="1" dirty="0" smtClean="0"/>
              <a:t> </a:t>
            </a:r>
          </a:p>
          <a:p>
            <a:pPr algn="ctr" eaLnBrk="1" hangingPunct="1">
              <a:buFontTx/>
              <a:buNone/>
              <a:defRPr/>
            </a:pPr>
            <a:r>
              <a:rPr lang="ru-RU" sz="4800" b="1" dirty="0" smtClean="0"/>
              <a:t> </a:t>
            </a:r>
            <a:r>
              <a:rPr lang="en-US" sz="5400" b="1" dirty="0" smtClean="0"/>
              <a:t>NR</a:t>
            </a:r>
            <a:r>
              <a:rPr lang="ru-RU" sz="5400" b="1" dirty="0" smtClean="0"/>
              <a:t>У</a:t>
            </a:r>
            <a:r>
              <a:rPr lang="en-US" sz="5400" b="1" dirty="0" smtClean="0"/>
              <a:t>QZ</a:t>
            </a:r>
            <a:r>
              <a:rPr lang="ru-RU" sz="5400" b="1" dirty="0" smtClean="0"/>
              <a:t>Д</a:t>
            </a:r>
            <a:r>
              <a:rPr lang="en-US" sz="5400" b="1" dirty="0" smtClean="0"/>
              <a:t>UL</a:t>
            </a:r>
            <a:r>
              <a:rPr lang="ru-RU" sz="5400" b="1" dirty="0" smtClean="0"/>
              <a:t>А</a:t>
            </a:r>
            <a:r>
              <a:rPr lang="en-US" sz="5400" b="1" dirty="0" smtClean="0"/>
              <a:t>ZV</a:t>
            </a:r>
            <a:r>
              <a:rPr lang="ru-RU" sz="5400" b="1" dirty="0" smtClean="0"/>
              <a:t>Ч</a:t>
            </a:r>
            <a:r>
              <a:rPr lang="en-US" sz="5400" b="1" dirty="0" smtClean="0"/>
              <a:t>UY</a:t>
            </a:r>
            <a:r>
              <a:rPr lang="ru-RU" sz="5400" b="1" dirty="0" smtClean="0"/>
              <a:t>И </a:t>
            </a:r>
            <a:r>
              <a:rPr lang="en-US" sz="5400" b="1" dirty="0" smtClean="0"/>
              <a:t>RI</a:t>
            </a:r>
            <a:r>
              <a:rPr lang="ru-RU" sz="5400" b="1" dirty="0" smtClean="0"/>
              <a:t>В</a:t>
            </a:r>
            <a:r>
              <a:rPr lang="en-US" sz="5400" b="1" dirty="0" smtClean="0"/>
              <a:t>SF</a:t>
            </a:r>
            <a:r>
              <a:rPr lang="ru-RU" sz="5400" b="1" dirty="0" smtClean="0"/>
              <a:t>А</a:t>
            </a:r>
            <a:r>
              <a:rPr lang="en-US" sz="5400" b="1" dirty="0" smtClean="0"/>
              <a:t>NG</a:t>
            </a:r>
            <a:r>
              <a:rPr lang="ru-RU" sz="5400" b="1" dirty="0" smtClean="0"/>
              <a:t>М!!!</a:t>
            </a:r>
          </a:p>
        </p:txBody>
      </p:sp>
      <p:pic>
        <p:nvPicPr>
          <p:cNvPr id="4101" name="Picture 5" descr="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309562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nonymous_island_palm_and_the_su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585" y="342900"/>
            <a:ext cx="1781514" cy="14430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6" y="1928802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Затерянный остров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chemeClr val="hlink"/>
                </a:solidFill>
              </a:rPr>
              <a:t>Затерянный остров</a:t>
            </a:r>
            <a:r>
              <a:rPr lang="ru-RU" sz="4000" dirty="0" smtClean="0">
                <a:solidFill>
                  <a:schemeClr val="hlink"/>
                </a:solidFill>
              </a:rPr>
              <a:t/>
            </a:r>
            <a:br>
              <a:rPr lang="ru-RU" sz="4000" dirty="0" smtClean="0">
                <a:solidFill>
                  <a:schemeClr val="hlink"/>
                </a:solidFill>
              </a:rPr>
            </a:br>
            <a:endParaRPr lang="ru-RU" sz="4000" dirty="0" smtClean="0">
              <a:solidFill>
                <a:schemeClr val="hlink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4006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dirty="0" smtClean="0">
                <a:latin typeface="Arial" charset="0"/>
              </a:rPr>
              <a:t>Прочитать слова, найти лишнее</a:t>
            </a:r>
          </a:p>
          <a:p>
            <a:pPr eaLnBrk="1" hangingPunct="1">
              <a:buFontTx/>
              <a:buNone/>
              <a:defRPr/>
            </a:pPr>
            <a:endParaRPr lang="ru-RU" b="1" dirty="0" smtClean="0">
              <a:latin typeface="Arial" charset="0"/>
            </a:endParaRPr>
          </a:p>
          <a:p>
            <a:pPr eaLnBrk="1" hangingPunct="1">
              <a:defRPr/>
            </a:pPr>
            <a:r>
              <a:rPr lang="ru-RU" sz="4400" b="1" dirty="0" smtClean="0"/>
              <a:t>РАНАКАДШ,</a:t>
            </a:r>
            <a:endParaRPr lang="en-US" sz="4400" b="1" dirty="0" smtClean="0"/>
          </a:p>
          <a:p>
            <a:pPr eaLnBrk="1" hangingPunct="1">
              <a:defRPr/>
            </a:pPr>
            <a:r>
              <a:rPr lang="ru-RU" sz="4400" b="1" dirty="0" smtClean="0"/>
              <a:t> ЧАУРК,</a:t>
            </a:r>
            <a:endParaRPr lang="en-US" sz="4400" b="1" dirty="0" smtClean="0"/>
          </a:p>
          <a:p>
            <a:pPr eaLnBrk="1" hangingPunct="1">
              <a:defRPr/>
            </a:pPr>
            <a:r>
              <a:rPr lang="ru-RU" sz="4400" b="1" dirty="0" smtClean="0"/>
              <a:t> ТОСИКЧАК, </a:t>
            </a:r>
            <a:endParaRPr lang="en-US" sz="4400" b="1" dirty="0" smtClean="0"/>
          </a:p>
          <a:p>
            <a:pPr eaLnBrk="1" hangingPunct="1">
              <a:defRPr/>
            </a:pPr>
            <a:r>
              <a:rPr lang="ru-RU" sz="4400" b="1" dirty="0" smtClean="0"/>
              <a:t>ОРЕВД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nonymous_island_palm_and_the_su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585" y="342900"/>
            <a:ext cx="1781514" cy="14430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6" y="1928802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Затерянный остров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geoavab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785794"/>
            <a:ext cx="1201987" cy="1571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43372" y="2357430"/>
            <a:ext cx="233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Остров Сложения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730</TotalTime>
  <Words>356</Words>
  <Application>Microsoft Office PowerPoint</Application>
  <PresentationFormat>Экран (4:3)</PresentationFormat>
  <Paragraphs>192</Paragraphs>
  <Slides>34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Океан</vt:lpstr>
      <vt:lpstr>Слайд 1</vt:lpstr>
      <vt:lpstr>В школу ходим мы не зря, Без наук никак нельзя! В жизнь неграмотным войдешь За минуту пропадешь. Чтоб ошибок избежать, Ум свой надо развивать. А в игре проверить можно Просто будет или сложно. </vt:lpstr>
      <vt:lpstr>   Путешествие  к затерянным островам</vt:lpstr>
      <vt:lpstr>Слайд 4</vt:lpstr>
      <vt:lpstr>Слайд 5</vt:lpstr>
      <vt:lpstr>SOS!!! </vt:lpstr>
      <vt:lpstr>Слайд 7</vt:lpstr>
      <vt:lpstr> Затерянный остров </vt:lpstr>
      <vt:lpstr>Слайд 9</vt:lpstr>
      <vt:lpstr>Остров Сложения </vt:lpstr>
      <vt:lpstr>Слайд 11</vt:lpstr>
      <vt:lpstr>Остров Знайки </vt:lpstr>
      <vt:lpstr>Найти Х</vt:lpstr>
      <vt:lpstr>РАСПРЕДЕЛИ СЛОВА ПО КОРОБКАМ</vt:lpstr>
      <vt:lpstr>Слайд 15</vt:lpstr>
      <vt:lpstr> Остров Познания </vt:lpstr>
      <vt:lpstr>    Прочитай, что зашифровано</vt:lpstr>
      <vt:lpstr>Какая информация представлена в треугольниках</vt:lpstr>
      <vt:lpstr>Слайд 19</vt:lpstr>
      <vt:lpstr>Остров Отдыхай-ка!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 Остров Пифагора</vt:lpstr>
      <vt:lpstr>Слайд 29</vt:lpstr>
      <vt:lpstr>Остров песенный </vt:lpstr>
      <vt:lpstr>Слайд 31</vt:lpstr>
      <vt:lpstr>Загадочный остров</vt:lpstr>
      <vt:lpstr>ЗАКОДИРУЙ СЛОВА</vt:lpstr>
      <vt:lpstr>Слайд 34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Fedorych</dc:creator>
  <cp:lastModifiedBy>пользователь</cp:lastModifiedBy>
  <cp:revision>66</cp:revision>
  <dcterms:created xsi:type="dcterms:W3CDTF">2009-04-30T11:33:25Z</dcterms:created>
  <dcterms:modified xsi:type="dcterms:W3CDTF">2013-04-22T10:07:49Z</dcterms:modified>
</cp:coreProperties>
</file>