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D1807F-A4A7-4B7E-98FA-1926A74255C9}" type="datetimeFigureOut">
              <a:rPr lang="ru-RU" smtClean="0"/>
              <a:pPr/>
              <a:t>27.03.2014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5BB2118-D1DF-46A8-BB44-15E3047CDC8D}"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D1807F-A4A7-4B7E-98FA-1926A74255C9}" type="datetimeFigureOut">
              <a:rPr lang="ru-RU" smtClean="0"/>
              <a:pPr/>
              <a:t>27.03.2014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BB2118-D1DF-46A8-BB44-15E3047CDC8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D1807F-A4A7-4B7E-98FA-1926A74255C9}" type="datetimeFigureOut">
              <a:rPr lang="ru-RU" smtClean="0"/>
              <a:pPr/>
              <a:t>27.03.2014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BB2118-D1DF-46A8-BB44-15E3047CDC8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D1807F-A4A7-4B7E-98FA-1926A74255C9}" type="datetimeFigureOut">
              <a:rPr lang="ru-RU" smtClean="0"/>
              <a:pPr/>
              <a:t>27.03.2014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BB2118-D1DF-46A8-BB44-15E3047CDC8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D1807F-A4A7-4B7E-98FA-1926A74255C9}" type="datetimeFigureOut">
              <a:rPr lang="ru-RU" smtClean="0"/>
              <a:pPr/>
              <a:t>27.03.2014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5BB2118-D1DF-46A8-BB44-15E3047CDC8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D1807F-A4A7-4B7E-98FA-1926A74255C9}" type="datetimeFigureOut">
              <a:rPr lang="ru-RU" smtClean="0"/>
              <a:pPr/>
              <a:t>27.03.2014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BB2118-D1DF-46A8-BB44-15E3047CDC8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D1807F-A4A7-4B7E-98FA-1926A74255C9}" type="datetimeFigureOut">
              <a:rPr lang="ru-RU" smtClean="0"/>
              <a:pPr/>
              <a:t>27.03.2014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5BB2118-D1DF-46A8-BB44-15E3047CDC8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D1807F-A4A7-4B7E-98FA-1926A74255C9}" type="datetimeFigureOut">
              <a:rPr lang="ru-RU" smtClean="0"/>
              <a:pPr/>
              <a:t>27.03.2014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5BB2118-D1DF-46A8-BB44-15E3047CDC8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D1807F-A4A7-4B7E-98FA-1926A74255C9}" type="datetimeFigureOut">
              <a:rPr lang="ru-RU" smtClean="0"/>
              <a:pPr/>
              <a:t>27.03.2014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5BB2118-D1DF-46A8-BB44-15E3047CDC8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D1807F-A4A7-4B7E-98FA-1926A74255C9}" type="datetimeFigureOut">
              <a:rPr lang="ru-RU" smtClean="0"/>
              <a:pPr/>
              <a:t>27.03.2014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BB2118-D1DF-46A8-BB44-15E3047CDC8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D1807F-A4A7-4B7E-98FA-1926A74255C9}" type="datetimeFigureOut">
              <a:rPr lang="ru-RU" smtClean="0"/>
              <a:pPr/>
              <a:t>27.03.2014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BB2118-D1DF-46A8-BB44-15E3047CDC8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D1807F-A4A7-4B7E-98FA-1926A74255C9}" type="datetimeFigureOut">
              <a:rPr lang="ru-RU" smtClean="0"/>
              <a:pPr/>
              <a:t>27.03.2014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5BB2118-D1DF-46A8-BB44-15E3047CDC8D}"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Оказание первой помощи пострадавшим на месте стихии.</a:t>
            </a:r>
            <a:endParaRPr lang="ru-RU" dirty="0"/>
          </a:p>
        </p:txBody>
      </p:sp>
      <p:sp>
        <p:nvSpPr>
          <p:cNvPr id="3" name="Подзаголовок 2"/>
          <p:cNvSpPr>
            <a:spLocks noGrp="1"/>
          </p:cNvSpPr>
          <p:nvPr>
            <p:ph type="subTitle" idx="1"/>
          </p:nvPr>
        </p:nvSpPr>
        <p:spPr>
          <a:xfrm>
            <a:off x="5000628" y="4071942"/>
            <a:ext cx="3571900" cy="1566858"/>
          </a:xfrm>
        </p:spPr>
        <p:txBody>
          <a:bodyPr>
            <a:normAutofit/>
          </a:bodyPr>
          <a:lstStyle/>
          <a:p>
            <a:r>
              <a:rPr lang="ru-RU" sz="1800" dirty="0" smtClean="0">
                <a:latin typeface="Times New Roman" pitchFamily="18" charset="0"/>
                <a:cs typeface="Times New Roman" pitchFamily="18" charset="0"/>
              </a:rPr>
              <a:t>Выполнила : Васильева Т.А</a:t>
            </a:r>
          </a:p>
          <a:p>
            <a:r>
              <a:rPr lang="ru-RU" sz="1800" dirty="0" smtClean="0">
                <a:latin typeface="Times New Roman" pitchFamily="18" charset="0"/>
                <a:cs typeface="Times New Roman" pitchFamily="18" charset="0"/>
              </a:rPr>
              <a:t>Студентка 2 курса </a:t>
            </a:r>
          </a:p>
          <a:p>
            <a:r>
              <a:rPr lang="ru-RU" sz="1800" dirty="0" smtClean="0">
                <a:latin typeface="Times New Roman" pitchFamily="18" charset="0"/>
                <a:cs typeface="Times New Roman" pitchFamily="18" charset="0"/>
              </a:rPr>
              <a:t>Заочной формы</a:t>
            </a:r>
          </a:p>
          <a:p>
            <a:r>
              <a:rPr lang="ru-RU" sz="1800" dirty="0" smtClean="0">
                <a:latin typeface="Times New Roman" pitchFamily="18" charset="0"/>
                <a:cs typeface="Times New Roman" pitchFamily="18" charset="0"/>
              </a:rPr>
              <a:t>Факультет ФК и БЖД</a:t>
            </a:r>
            <a:endParaRPr lang="ru-RU" sz="18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Рисунок2.png"/>
          <p:cNvPicPr>
            <a:picLocks noGrp="1" noChangeAspect="1"/>
          </p:cNvPicPr>
          <p:nvPr>
            <p:ph idx="1"/>
          </p:nvPr>
        </p:nvPicPr>
        <p:blipFill>
          <a:blip r:embed="rId2"/>
          <a:stretch>
            <a:fillRect/>
          </a:stretch>
        </p:blipFill>
        <p:spPr>
          <a:xfrm>
            <a:off x="714348" y="1500174"/>
            <a:ext cx="8088434" cy="4326824"/>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pPr>
              <a:lnSpc>
                <a:spcPct val="90000"/>
              </a:lnSpc>
            </a:pPr>
            <a:r>
              <a:rPr lang="ru-RU" dirty="0" smtClean="0"/>
              <a:t>стать сбоку от головы пострадавшего, одну руку подсунуть под шею, а ладонью другой руки надавить на лоб, максимально запрокидывая голову;</a:t>
            </a:r>
          </a:p>
          <a:p>
            <a:pPr>
              <a:lnSpc>
                <a:spcPct val="90000"/>
              </a:lnSpc>
            </a:pPr>
            <a:r>
              <a:rPr lang="ru-RU" dirty="0" smtClean="0"/>
              <a:t> наклониться к лицу пострадавшего, сделать глубокий вдох открытым ртом, полностью плотно охватить губами открытый рот пострадавшего и сделать энергичный выдох (одновременно закрыв нос пострадавшего щекой или пальцами руки). Вдувание воздуха можно производить через марлю, платок, специальное приспособление "воздуховод" и </a:t>
            </a:r>
            <a:r>
              <a:rPr lang="ru-RU" dirty="0" err="1" smtClean="0"/>
              <a:t>т.п</a:t>
            </a:r>
            <a:r>
              <a:rPr lang="ru-RU" dirty="0" smtClean="0"/>
              <a:t>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после восстановления у пострадавшего самостоятельного дыхания (визуально определяется по расширению грудной клетки) прекратить искусственное дыхание и уложить пострадавшего в устойчивое боковое положение (поворот головы, туловища и плеч осуществляется одновременно). </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Массаж сердца</a:t>
            </a:r>
            <a:endParaRPr lang="ru-RU" dirty="0"/>
          </a:p>
        </p:txBody>
      </p:sp>
      <p:pic>
        <p:nvPicPr>
          <p:cNvPr id="4" name="Содержимое 3" descr="Рисунок3.jpg"/>
          <p:cNvPicPr>
            <a:picLocks noGrp="1" noChangeAspect="1"/>
          </p:cNvPicPr>
          <p:nvPr>
            <p:ph idx="1"/>
          </p:nvPr>
        </p:nvPicPr>
        <p:blipFill>
          <a:blip r:embed="rId2"/>
          <a:stretch>
            <a:fillRect/>
          </a:stretch>
        </p:blipFill>
        <p:spPr>
          <a:xfrm>
            <a:off x="500034" y="1285860"/>
            <a:ext cx="2024743" cy="2002971"/>
          </a:xfrm>
        </p:spPr>
      </p:pic>
      <p:sp>
        <p:nvSpPr>
          <p:cNvPr id="5" name="Прямоугольник 4"/>
          <p:cNvSpPr/>
          <p:nvPr/>
        </p:nvSpPr>
        <p:spPr>
          <a:xfrm>
            <a:off x="3286116" y="1643050"/>
            <a:ext cx="4572000" cy="4401205"/>
          </a:xfrm>
          <a:prstGeom prst="rect">
            <a:avLst/>
          </a:prstGeom>
        </p:spPr>
        <p:txBody>
          <a:bodyPr>
            <a:spAutoFit/>
          </a:bodyPr>
          <a:lstStyle/>
          <a:p>
            <a:r>
              <a:rPr lang="ru-RU" sz="2800" dirty="0" smtClean="0"/>
              <a:t>положить ладонь одной руки (чаще левой) на нижнюю половину грудины (отступив на 3 поперечных пальца выше ее нижнего края). Ладонь второй руки наложить поверх первой. Пальцы рук не касаются поверхности тела пострадавшего </a:t>
            </a:r>
            <a:endParaRPr lang="ru-RU"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надавливать быстрыми толчками (руки выпрямлены в локтевых суставах) на грудину, смещая ее строго вертикально вниз на 4 - 5 см, с продолжительностью надавливания не более 0,5 сек. и с интервалом надавливания не более 0,5 с;</a:t>
            </a:r>
          </a:p>
          <a:p>
            <a:r>
              <a:rPr lang="ru-RU" dirty="0" smtClean="0"/>
              <a:t> на каждые 2 			 глубоких 		 							вдувания 			воздуха производить 15 надавливаний на грудину (при оказании помощи одним человеком);</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r>
              <a:rPr lang="ru-RU" sz="3200" dirty="0" smtClean="0"/>
              <a:t>при участии в реанимации двух человек проводить соотношение "дыхание - массаж" как 1:5 (т.е. после глубокого вдувания проводить пять надавливаний на грудную клетку);</a:t>
            </a:r>
          </a:p>
          <a:p>
            <a:r>
              <a:rPr lang="ru-RU" sz="3200" dirty="0" smtClean="0"/>
              <a:t> при проведении реанимации одним человеком через каждые 2 минуты прерывать массаж сердца на 2 - 3 с и проверять пульс на сонной артерии пострадавшего;</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sz="3600" dirty="0" smtClean="0"/>
              <a:t>при появлении пульса прекратить наружный массаж сердца и продолжать искусственное дыхание до появления самостоятельного дыхания.</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Положение пострадавшего при </a:t>
            </a:r>
            <a:r>
              <a:rPr lang="ru-RU" dirty="0" err="1" smtClean="0"/>
              <a:t>траспортировке</a:t>
            </a:r>
            <a:endParaRPr lang="ru-RU" dirty="0"/>
          </a:p>
        </p:txBody>
      </p:sp>
      <p:sp>
        <p:nvSpPr>
          <p:cNvPr id="3" name="Содержимое 2"/>
          <p:cNvSpPr>
            <a:spLocks noGrp="1"/>
          </p:cNvSpPr>
          <p:nvPr>
            <p:ph idx="1"/>
          </p:nvPr>
        </p:nvSpPr>
        <p:spPr/>
        <p:txBody>
          <a:bodyPr>
            <a:normAutofit lnSpcReduction="10000"/>
          </a:bodyPr>
          <a:lstStyle/>
          <a:p>
            <a:r>
              <a:rPr lang="ru-RU" dirty="0" smtClean="0"/>
              <a:t> В положении лежа на спине транспортируют пострадавших,  находящихся в сознании, с ранениями головы,   ранениями позвоночника и с ранениями конечностей.   Положение лежа на спине с согнутыми в коленях ногами  рекомендуется при открытых ранениях брюшной полости,  при переломе костей таза.  В положении лежа на спине с приподнятыми нижними конечностями и опущенной вниз головой транспортируют при ранениях со значительными  кровопотерями и при шоке.</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571480"/>
            <a:ext cx="8329642" cy="5737880"/>
          </a:xfrm>
        </p:spPr>
        <p:txBody>
          <a:bodyPr>
            <a:normAutofit fontScale="92500" lnSpcReduction="20000"/>
          </a:bodyPr>
          <a:lstStyle/>
          <a:p>
            <a:r>
              <a:rPr lang="ru-RU" dirty="0" smtClean="0"/>
              <a:t>В положении лежа на животе - транспортируют раненых с ранениями позвоночника, когда пострадавший находится в бессознательном состоянии.  </a:t>
            </a:r>
          </a:p>
          <a:p>
            <a:r>
              <a:rPr lang="ru-RU" dirty="0" smtClean="0"/>
              <a:t>    Полу сидячее положение с вытянутыми ногами рекомендуется при ранениях шеи и при значительных ранениях верхних конечностей.</a:t>
            </a:r>
          </a:p>
          <a:p>
            <a:endParaRPr lang="ru-RU" dirty="0" smtClean="0"/>
          </a:p>
          <a:p>
            <a:r>
              <a:rPr lang="ru-RU" dirty="0" smtClean="0"/>
              <a:t> В полу сидячем положении с согнутыми коленями,  под которые подкладывают  валик,   транспортируют раненых с ранениями мочевых и половых органов,   при кишечной непроходимости  и  иных  внезапных заболеваниях брюшных органов,  при травмах брюшной полости, а так же при ранениях грудной клетки.</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428604"/>
            <a:ext cx="8186766" cy="5880756"/>
          </a:xfrm>
        </p:spPr>
        <p:txBody>
          <a:bodyPr/>
          <a:lstStyle/>
          <a:p>
            <a:r>
              <a:rPr lang="ru-RU" dirty="0" smtClean="0"/>
              <a:t>В положении на боку,   в так называемом </a:t>
            </a:r>
            <a:r>
              <a:rPr lang="ru-RU" dirty="0" err="1" smtClean="0"/>
              <a:t>фиксированном-стабилизированном</a:t>
            </a:r>
            <a:r>
              <a:rPr lang="ru-RU" dirty="0" smtClean="0"/>
              <a:t> положении,   в обязательном порядке транспортируют  раненых,   находящихся в бессознательном состоянии.  </a:t>
            </a:r>
          </a:p>
          <a:p>
            <a:r>
              <a:rPr lang="ru-RU" dirty="0" smtClean="0"/>
              <a:t>    В сидячем положении или же пешком  с  помощью  сопровождающего  лица доставляются пострадавшие со сравнительно легкими ранениями лица и верхних конечностей.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Содержание</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1.Что такое первая помощь?</a:t>
            </a:r>
          </a:p>
          <a:p>
            <a:r>
              <a:rPr lang="ru-RU" dirty="0" smtClean="0"/>
              <a:t>2.Виды помощи?</a:t>
            </a:r>
          </a:p>
          <a:p>
            <a:r>
              <a:rPr lang="ru-RU" dirty="0" smtClean="0"/>
              <a:t>3.Мероприятия по оказанию медицинской помощи</a:t>
            </a:r>
          </a:p>
          <a:p>
            <a:r>
              <a:rPr lang="ru-RU" dirty="0" smtClean="0"/>
              <a:t>4.Проведение искусственного дыхания</a:t>
            </a:r>
          </a:p>
          <a:p>
            <a:r>
              <a:rPr lang="ru-RU" dirty="0" smtClean="0"/>
              <a:t>5.Массаж сердца</a:t>
            </a:r>
          </a:p>
          <a:p>
            <a:r>
              <a:rPr lang="ru-RU" dirty="0" smtClean="0"/>
              <a:t>6.Положение пострадавшего при транспортировке</a:t>
            </a:r>
          </a:p>
          <a:p>
            <a:r>
              <a:rPr lang="ru-RU" dirty="0" smtClean="0"/>
              <a:t>7.Бинтовые повязки</a:t>
            </a:r>
          </a:p>
          <a:p>
            <a:r>
              <a:rPr lang="ru-RU" dirty="0" smtClean="0"/>
              <a:t>8.ПМП при кровотечениях </a:t>
            </a:r>
          </a:p>
          <a:p>
            <a:r>
              <a:rPr lang="ru-RU" dirty="0" smtClean="0"/>
              <a:t>9.ПМП при ушибах ,растяжениях и вывихах</a:t>
            </a:r>
          </a:p>
          <a:p>
            <a:r>
              <a:rPr lang="ru-RU" dirty="0" smtClean="0"/>
              <a:t>10.Основные правила оказания </a:t>
            </a:r>
            <a:r>
              <a:rPr lang="ru-RU" dirty="0" err="1" smtClean="0"/>
              <a:t>пмп</a:t>
            </a:r>
            <a:endParaRPr lang="ru-RU" dirty="0" smtClean="0"/>
          </a:p>
          <a:p>
            <a:r>
              <a:rPr lang="ru-RU" dirty="0" smtClean="0"/>
              <a:t>11.Список литературы</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Бинтовые повязки головы</a:t>
            </a:r>
            <a:endParaRPr lang="ru-RU" dirty="0"/>
          </a:p>
        </p:txBody>
      </p:sp>
      <p:sp>
        <p:nvSpPr>
          <p:cNvPr id="3" name="Содержимое 2"/>
          <p:cNvSpPr>
            <a:spLocks noGrp="1"/>
          </p:cNvSpPr>
          <p:nvPr>
            <p:ph idx="1"/>
          </p:nvPr>
        </p:nvSpPr>
        <p:spPr/>
        <p:txBody>
          <a:bodyPr/>
          <a:lstStyle/>
          <a:p>
            <a:r>
              <a:rPr lang="ru-RU" dirty="0" smtClean="0"/>
              <a:t>1. Головная повязка "шапочка" - полоска бинта приблизительно  70 см длиной опущена с темени вниз перед ушами. Концы бинта держит сам раненый или  же помощник, оказывающий помощь.  Вокруг этой полоски,  вокруг головы, накладываются круговые ходы бинта до тех пор,   пока не будет перевязана вся голова,  причем  каждый круговой ход закрывает часть наложенной свободно полоски бинта.</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71480"/>
            <a:ext cx="8258204" cy="5737880"/>
          </a:xfrm>
        </p:spPr>
        <p:txBody>
          <a:bodyPr/>
          <a:lstStyle/>
          <a:p>
            <a:r>
              <a:rPr lang="ru-RU" dirty="0" smtClean="0"/>
              <a:t>2. Восьмерка - перекрещивающаяся перевязка затылка и темени - ходы перекрещиваются на затылке.</a:t>
            </a:r>
          </a:p>
          <a:p>
            <a:r>
              <a:rPr lang="ru-RU" dirty="0" smtClean="0"/>
              <a:t> 3. Повязка на  ухо - круговые  ходы  постепенно закрывают больное ухо и последовательно переходят сверху вниз под здоровым ухом.</a:t>
            </a:r>
          </a:p>
          <a:p>
            <a:r>
              <a:rPr lang="ru-RU" dirty="0" smtClean="0"/>
              <a:t> 4. Повязка на глаз - круговые ходы вокруг лба,  накладываемые на половине больного глаза,  ниже уха,  непосредственно на больной глаз.</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642918"/>
            <a:ext cx="8329642" cy="5666442"/>
          </a:xfrm>
        </p:spPr>
        <p:txBody>
          <a:bodyPr/>
          <a:lstStyle/>
          <a:p>
            <a:r>
              <a:rPr lang="ru-RU" dirty="0" smtClean="0"/>
              <a:t> 5. Повязка шеи должна быть свободной,   не слишком тугой,   она не должна оказывать давление на гортань и вызывать удушья. Лучше всего  накладывать такие повязки, которые состоят из повязки затылка восьмеркой,   комбинированной с оборотами вокруг шеи.  </a:t>
            </a:r>
          </a:p>
          <a:p>
            <a:pPr>
              <a:buNone/>
            </a:pPr>
            <a:r>
              <a:rPr lang="ru-RU" dirty="0" smtClean="0"/>
              <a:t/>
            </a:r>
            <a:br>
              <a:rPr lang="ru-RU" dirty="0" smtClean="0"/>
            </a:b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ПМП при кровотечениях</a:t>
            </a:r>
            <a:endParaRPr lang="ru-RU" dirty="0"/>
          </a:p>
        </p:txBody>
      </p:sp>
      <p:sp>
        <p:nvSpPr>
          <p:cNvPr id="3" name="Содержимое 2"/>
          <p:cNvSpPr>
            <a:spLocks noGrp="1"/>
          </p:cNvSpPr>
          <p:nvPr>
            <p:ph idx="1"/>
          </p:nvPr>
        </p:nvSpPr>
        <p:spPr>
          <a:xfrm>
            <a:off x="357158" y="1285860"/>
            <a:ext cx="8329642" cy="5023500"/>
          </a:xfrm>
        </p:spPr>
        <p:txBody>
          <a:bodyPr>
            <a:normAutofit fontScale="85000" lnSpcReduction="10000"/>
          </a:bodyPr>
          <a:lstStyle/>
          <a:p>
            <a:r>
              <a:rPr lang="ru-RU" dirty="0" smtClean="0"/>
              <a:t>К способам временной остановки кровотечения относятся:</a:t>
            </a:r>
          </a:p>
          <a:p>
            <a:r>
              <a:rPr lang="ru-RU" dirty="0" smtClean="0"/>
              <a:t> 1) придание поврежденной  части тела возвышенного положения по отношению к туловищу;</a:t>
            </a:r>
          </a:p>
          <a:p>
            <a:r>
              <a:rPr lang="ru-RU" dirty="0" smtClean="0"/>
              <a:t> 2) прижатие кровоточащего сосуда в месте повреждения при помощи  давящей повязки;                                           </a:t>
            </a:r>
          </a:p>
          <a:p>
            <a:r>
              <a:rPr lang="ru-RU" dirty="0" smtClean="0"/>
              <a:t> 3) прижатие артерии на протяжении;</a:t>
            </a:r>
          </a:p>
          <a:p>
            <a:r>
              <a:rPr lang="ru-RU" dirty="0" smtClean="0"/>
              <a:t> 4) остановка кровотечения  фиксированием  конечности  в положении максимального сгибания или разгибания в суставе;</a:t>
            </a:r>
          </a:p>
          <a:p>
            <a:r>
              <a:rPr lang="ru-RU" dirty="0" smtClean="0"/>
              <a:t> 5) круговое сдавливание конечности жгутом;</a:t>
            </a:r>
          </a:p>
          <a:p>
            <a:r>
              <a:rPr lang="ru-RU" dirty="0" smtClean="0"/>
              <a:t> 6) остановка кровотечения наложением зажима на кровоточащий сосуд в  ране. </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ПМП при ушибах, растяжении и вывихах</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На месте ушиба быстро появляется припухлость,  возможен и кровоподтек (синяк).  При  разрыве  крупных сосудов под кожей могут образоваться скопления крови (гематомы).</a:t>
            </a:r>
          </a:p>
          <a:p>
            <a:r>
              <a:rPr lang="ru-RU" dirty="0" smtClean="0"/>
              <a:t>    При ушибе прежде всего необходимо создать покой поврежденному  органу.  На  область  ушиба необходимо наложить давящую повязку,   придать этой области тела возвышенное положение,   что способствует прекращению  дальнейшего кровоизлияния в мягкие ткани.  Для уменьшения болей и воспалительных явлений к месту ушиба прикладывают холод - пузырь со льдом,   холодные компрессы.  </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r>
              <a:rPr lang="ru-RU" dirty="0" smtClean="0"/>
              <a:t>  Первая помощь при растяжении связок такая же,  как и при ушибах,  т. е. прежде всего накладывают повязку,  фиксирующую сустав. При разрыве сухожилий,   связок первая помощь заключается в создании больному полного покоя,  наложении тугой повязки на область поврежденного сустава.</a:t>
            </a:r>
          </a:p>
          <a:p>
            <a:r>
              <a:rPr lang="ru-RU" dirty="0" smtClean="0"/>
              <a:t>    Повреждение сустава,  при котором происходит смещение  соприкасающихся в его полости суставных концов костей с выходом одной из них через разрыв из полости сустава в окружающие ткани,  называется вывихом.  </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r>
              <a:rPr lang="ru-RU" dirty="0" smtClean="0"/>
              <a:t> Симптомами вывиха являются боль в конечности,   резкая деформация (западение) области,  отсутствие активных и невозможность пассивных движений в суставе,   фиксация конечностей в неестественном положении,   не поддающемся исправлению,  изменение длины конечности,  чаще ее укорочение.</a:t>
            </a:r>
          </a:p>
          <a:p>
            <a:r>
              <a:rPr lang="ru-RU" dirty="0" smtClean="0"/>
              <a:t>    Первая помощь: холод  на  область  поврежденного сустава,   применение обезболивающих,   иммобилизация конечности в том положении,   которое  она приняла после травмы. </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571480"/>
            <a:ext cx="8186766" cy="5737880"/>
          </a:xfrm>
        </p:spPr>
        <p:txBody>
          <a:bodyPr/>
          <a:lstStyle/>
          <a:p>
            <a:r>
              <a:rPr lang="ru-RU" dirty="0" smtClean="0"/>
              <a:t>Всемирная организация здравоохранения несет ответственность за медицинские аспекты экстренной помощи, осуществляемой любым учреждением ООН в ответ на просьбы государств-членов. В составе Исполнительного комитета ВОЗ имеется сектор здравоохранения в чрезвычайных ситуациях и оперативная группа по стихийным и другим бедствиям.</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правила оказания первой помощи</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Не навреди, действуй осторожно, применяй щадящие методы, успокаивай пострадавшего, не наноси дополнительных страданий и повреждений.  Переноси пострадавшего в безопасное место только в случае крайней необходимости, когда есть реальная опасность на месте </a:t>
            </a:r>
            <a:r>
              <a:rPr lang="ru-RU" dirty="0" err="1" smtClean="0"/>
              <a:t>происшествия.В</a:t>
            </a:r>
            <a:r>
              <a:rPr lang="ru-RU" dirty="0" smtClean="0"/>
              <a:t> первую очередь оцени – жив или мертв пострадавший, не трать время на уже погибшего, спасай еще </a:t>
            </a:r>
            <a:r>
              <a:rPr lang="ru-RU" dirty="0" err="1" smtClean="0"/>
              <a:t>живых.В</a:t>
            </a:r>
            <a:r>
              <a:rPr lang="ru-RU" dirty="0" smtClean="0"/>
              <a:t> ситуациях с массовым числом пострадавших не оставляй тех, кто без сознания, лежать на спине, переверни в боковое </a:t>
            </a:r>
            <a:r>
              <a:rPr lang="ru-RU" dirty="0" err="1" smtClean="0"/>
              <a:t>положение.Помни</a:t>
            </a:r>
            <a:r>
              <a:rPr lang="ru-RU" dirty="0" smtClean="0"/>
              <a:t> о собственной безопасности, объективно оценивай обстановку, действуй без лишних эмоций, хладнокровно и быстро выбирай алгоритм спасательных действий и соответствующие меры ПМП.</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Список литературы </a:t>
            </a:r>
            <a:endParaRPr lang="ru-RU" dirty="0"/>
          </a:p>
        </p:txBody>
      </p:sp>
      <p:sp>
        <p:nvSpPr>
          <p:cNvPr id="3" name="Содержимое 2"/>
          <p:cNvSpPr>
            <a:spLocks noGrp="1"/>
          </p:cNvSpPr>
          <p:nvPr>
            <p:ph idx="1"/>
          </p:nvPr>
        </p:nvSpPr>
        <p:spPr/>
        <p:txBody>
          <a:bodyPr/>
          <a:lstStyle/>
          <a:p>
            <a:r>
              <a:rPr lang="ru-RU" dirty="0" smtClean="0"/>
              <a:t>1.</a:t>
            </a:r>
            <a:r>
              <a:rPr lang="en-US" dirty="0" smtClean="0"/>
              <a:t>dic.academic.ru</a:t>
            </a:r>
          </a:p>
          <a:p>
            <a:r>
              <a:rPr lang="en-US" dirty="0" smtClean="0"/>
              <a:t>2.www.yandex.ru</a:t>
            </a:r>
          </a:p>
          <a:p>
            <a:r>
              <a:rPr lang="en-US" dirty="0" smtClean="0"/>
              <a:t>3.www.igps.ru</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ПЕРВАЯ ПОМОЩЬ</a:t>
            </a:r>
            <a:endParaRPr lang="ru-RU" dirty="0"/>
          </a:p>
        </p:txBody>
      </p:sp>
      <p:sp>
        <p:nvSpPr>
          <p:cNvPr id="3" name="Содержимое 2"/>
          <p:cNvSpPr>
            <a:spLocks noGrp="1"/>
          </p:cNvSpPr>
          <p:nvPr>
            <p:ph idx="1"/>
          </p:nvPr>
        </p:nvSpPr>
        <p:spPr/>
        <p:txBody>
          <a:bodyPr>
            <a:normAutofit fontScale="77500" lnSpcReduction="20000"/>
          </a:bodyPr>
          <a:lstStyle/>
          <a:p>
            <a:r>
              <a:rPr lang="ru-RU" b="1" dirty="0" smtClean="0"/>
              <a:t>Первая помощь</a:t>
            </a:r>
            <a:r>
              <a:rPr lang="ru-RU" dirty="0" smtClean="0"/>
              <a:t> (медицинское), комплекс срочных лечебно-профилактических мероприятий, оказываемых пострадавшему или внезапно заболевшему. Включает само- и взаимопомощь, а также П. п. медицинского персонала. Обычно оказывается в порядке самопомощи или очевидцем происшествия, то есть неспециалистами. В зависимости от вида повреждения или заболевания чаще всего проводят остановку кровотечения; наложение повязок на раны (ожоги); закрытый массаж сердца и дыхание "рот в рот" при клинической смерти; наложение шин, чаще импровизированных, при переломах; промывание желудка (путём вызывания рвотного рефлекса) при отравлении, а также медикаментозное лечение (если в кармане, сумке есть анальгин, нитроглицерин, валидол и т.д.); придание удобного положения телу и последующую быструю транспортировку в ближайшее лечебное учреждение.</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помощи</a:t>
            </a:r>
            <a:endParaRPr lang="ru-RU" dirty="0"/>
          </a:p>
        </p:txBody>
      </p:sp>
      <p:sp>
        <p:nvSpPr>
          <p:cNvPr id="3" name="Содержимое 2"/>
          <p:cNvSpPr>
            <a:spLocks noGrp="1"/>
          </p:cNvSpPr>
          <p:nvPr>
            <p:ph idx="1"/>
          </p:nvPr>
        </p:nvSpPr>
        <p:spPr/>
        <p:txBody>
          <a:bodyPr>
            <a:noAutofit/>
          </a:bodyPr>
          <a:lstStyle/>
          <a:p>
            <a:r>
              <a:rPr lang="ru-RU" sz="1580" dirty="0" smtClean="0"/>
              <a:t>При возникновении очагов поражения пострадавшим оказывают следующие виды помощи:</a:t>
            </a:r>
          </a:p>
          <a:p>
            <a:r>
              <a:rPr lang="ru-RU" sz="1580" dirty="0" smtClean="0"/>
              <a:t>• первую медицинскую помощь;</a:t>
            </a:r>
          </a:p>
          <a:p>
            <a:r>
              <a:rPr lang="ru-RU" sz="1580" dirty="0" smtClean="0"/>
              <a:t>• первую врачебную помощь;</a:t>
            </a:r>
          </a:p>
          <a:p>
            <a:r>
              <a:rPr lang="ru-RU" sz="1580" dirty="0" smtClean="0"/>
              <a:t>• квалифицированную и специализированную медицинскую помощь.</a:t>
            </a:r>
          </a:p>
          <a:p>
            <a:r>
              <a:rPr lang="ru-RU" sz="1580" dirty="0" smtClean="0"/>
              <a:t>Первая медицинская помощь оказывается пораженным непосредственно на месте поражения санитарными дружинами и санитарными постами, другими формированиями МЧС России, работающими в очаге, а также в порядке само– и взаимопомощи. Основная ее задача – спасение жизни пораженного и предупреждение возможных осложнений. Вынос пораженных к местам погрузки на транспорт осуществляют носильщики спасательных формирований.</a:t>
            </a:r>
          </a:p>
          <a:p>
            <a:r>
              <a:rPr lang="ru-RU" sz="1580" dirty="0" smtClean="0"/>
              <a:t>Первую врачебную помощь пораженным оказывают медицинские отряды, медицинские подразделения воинских частей и сохранившиеся в очаге учреждения здравоохранения. Все эти формирования составляют первый этап лечебно-эвакуационного обеспечения пораженного населения. Задачи первой врачебной помощи заключаются в поддержании жизнедеятельности организма пораженного, предупреждении осложнений и подготовке его к эвакуации.</a:t>
            </a:r>
          </a:p>
          <a:p>
            <a:r>
              <a:rPr lang="ru-RU" sz="1580" dirty="0" smtClean="0"/>
              <a:t>Квалифицированная и специализированная медицинская помощь пораженным оказывается в медицинских учреждениях.</a:t>
            </a:r>
          </a:p>
          <a:p>
            <a:endParaRPr lang="ru-RU" sz="158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Содержание мероприятий по оказанию медицинской помощи</a:t>
            </a:r>
            <a:endParaRPr lang="ru-RU" dirty="0"/>
          </a:p>
        </p:txBody>
      </p:sp>
      <p:sp>
        <p:nvSpPr>
          <p:cNvPr id="3" name="Содержимое 2"/>
          <p:cNvSpPr>
            <a:spLocks noGrp="1"/>
          </p:cNvSpPr>
          <p:nvPr>
            <p:ph idx="1"/>
          </p:nvPr>
        </p:nvSpPr>
        <p:spPr/>
        <p:txBody>
          <a:bodyPr>
            <a:noAutofit/>
          </a:bodyPr>
          <a:lstStyle/>
          <a:p>
            <a:r>
              <a:rPr lang="ru-RU" sz="2400" dirty="0" smtClean="0"/>
              <a:t>Содержание мероприятий по оказанию медицинской помощи населению зависит от вида стихийного бедствия, аварии. Так, при </a:t>
            </a:r>
            <a:r>
              <a:rPr lang="ru-RU" sz="2400" i="1" dirty="0" smtClean="0"/>
              <a:t>землетрясениях</a:t>
            </a:r>
            <a:r>
              <a:rPr lang="ru-RU" sz="2400" dirty="0" smtClean="0"/>
              <a:t> это извлечение пострадавших из завалов, оказание им медицинской помощи в зависимости от характера травмы. При </a:t>
            </a:r>
            <a:r>
              <a:rPr lang="ru-RU" sz="2400" i="1" dirty="0" smtClean="0"/>
              <a:t>наводнениях</a:t>
            </a:r>
            <a:r>
              <a:rPr lang="ru-RU" sz="2400" dirty="0" smtClean="0"/>
              <a:t> первоочередным мероприятием является извлечение пострадавших из воды, их согревание, стимулирование сердечной и дыхательной деятельности.</a:t>
            </a:r>
          </a:p>
          <a:p>
            <a:r>
              <a:rPr lang="ru-RU" sz="2400" dirty="0" smtClean="0"/>
              <a:t>На территории, подвергшейся воздействию </a:t>
            </a:r>
            <a:r>
              <a:rPr lang="ru-RU" sz="2400" i="1" dirty="0" smtClean="0"/>
              <a:t>смерча </a:t>
            </a:r>
            <a:r>
              <a:rPr lang="ru-RU" sz="2400" dirty="0" smtClean="0"/>
              <a:t>или</a:t>
            </a:r>
            <a:r>
              <a:rPr lang="ru-RU" sz="2400" i="1" dirty="0" smtClean="0"/>
              <a:t> урагана</a:t>
            </a:r>
            <a:r>
              <a:rPr lang="ru-RU" sz="2400" dirty="0" smtClean="0"/>
              <a:t>, важное значение имеет быстрое проведение медицинской сортировки пораженных, оказание помощи в первую очередь наиболее нуждающимся.</a:t>
            </a:r>
          </a:p>
          <a:p>
            <a:pPr>
              <a:buNone/>
            </a:pPr>
            <a:endParaRPr lang="ru-RU" sz="2400" dirty="0" smtClean="0"/>
          </a:p>
          <a:p>
            <a:endParaRPr lang="ru-RU" sz="2000" dirty="0" smtClean="0"/>
          </a:p>
          <a:p>
            <a:endParaRPr lang="ru-RU"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28596" y="428604"/>
            <a:ext cx="8258204" cy="5880756"/>
          </a:xfrm>
        </p:spPr>
        <p:txBody>
          <a:bodyPr>
            <a:normAutofit fontScale="92500" lnSpcReduction="20000"/>
          </a:bodyPr>
          <a:lstStyle/>
          <a:p>
            <a:pPr>
              <a:buNone/>
            </a:pPr>
            <a:endParaRPr lang="ru-RU" dirty="0" smtClean="0"/>
          </a:p>
          <a:p>
            <a:r>
              <a:rPr lang="ru-RU" dirty="0" smtClean="0"/>
              <a:t>Пострадавших в результате </a:t>
            </a:r>
            <a:r>
              <a:rPr lang="ru-RU" i="1" dirty="0" smtClean="0"/>
              <a:t>снежных заносов </a:t>
            </a:r>
            <a:r>
              <a:rPr lang="ru-RU" dirty="0" smtClean="0"/>
              <a:t>и</a:t>
            </a:r>
            <a:r>
              <a:rPr lang="ru-RU" i="1" dirty="0" smtClean="0"/>
              <a:t> обвалов</a:t>
            </a:r>
            <a:r>
              <a:rPr lang="ru-RU" dirty="0" smtClean="0"/>
              <a:t> после извлечения из-под снега согревают, затем оказывают им необходимую помощь.</a:t>
            </a:r>
          </a:p>
          <a:p>
            <a:r>
              <a:rPr lang="ru-RU" dirty="0" smtClean="0"/>
              <a:t>В очагах </a:t>
            </a:r>
            <a:r>
              <a:rPr lang="ru-RU" i="1" dirty="0" smtClean="0"/>
              <a:t>пожаров</a:t>
            </a:r>
            <a:r>
              <a:rPr lang="ru-RU" dirty="0" smtClean="0"/>
              <a:t> прежде всего необходимо погасить на пострадавших горящую одежду, на обожженную поверхность наложить стерильные повязки. В случае поражения людей угарным газом немедленно удалить их из зон интенсивного задымления.</a:t>
            </a:r>
          </a:p>
          <a:p>
            <a:r>
              <a:rPr lang="ru-RU" dirty="0" smtClean="0"/>
              <a:t>При возникновении </a:t>
            </a:r>
            <a:r>
              <a:rPr lang="ru-RU" i="1" dirty="0" smtClean="0"/>
              <a:t>аварии на АЭС</a:t>
            </a:r>
            <a:r>
              <a:rPr lang="ru-RU" dirty="0" smtClean="0"/>
              <a:t> необходимо организовать проведение радиационной разведки, что позволит определить уровни радиоактивного заражения территории. Радиационному контролю должны быть подвергнуты продовольствие, пищевое сырье, вода.</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pPr>
              <a:lnSpc>
                <a:spcPct val="90000"/>
              </a:lnSpc>
            </a:pPr>
            <a:r>
              <a:rPr lang="ru-RU" sz="3200" dirty="0" smtClean="0">
                <a:solidFill>
                  <a:schemeClr val="accent1"/>
                </a:solidFill>
              </a:rPr>
              <a:t>Помощь, оказанная не специалистом, должна быть только помощью, проведенной ДО врача, а не ВМЕСТО врача</a:t>
            </a:r>
          </a:p>
          <a:p>
            <a:pPr>
              <a:lnSpc>
                <a:spcPct val="90000"/>
              </a:lnSpc>
            </a:pPr>
            <a:r>
              <a:rPr lang="ru-RU" sz="3200" dirty="0" smtClean="0">
                <a:solidFill>
                  <a:srgbClr val="CCFFFF"/>
                </a:solidFill>
              </a:rPr>
              <a:t>1. временная остановка кровотечения</a:t>
            </a:r>
          </a:p>
          <a:p>
            <a:pPr>
              <a:lnSpc>
                <a:spcPct val="90000"/>
              </a:lnSpc>
            </a:pPr>
            <a:r>
              <a:rPr lang="ru-RU" sz="3200" dirty="0" smtClean="0">
                <a:solidFill>
                  <a:srgbClr val="CCFFFF"/>
                </a:solidFill>
              </a:rPr>
              <a:t>2. перевязка раны (ожога), неподвижная фиксация при тяжелых травмах</a:t>
            </a:r>
          </a:p>
          <a:p>
            <a:pPr>
              <a:lnSpc>
                <a:spcPct val="90000"/>
              </a:lnSpc>
            </a:pPr>
            <a:r>
              <a:rPr lang="ru-RU" sz="3200" dirty="0" smtClean="0">
                <a:solidFill>
                  <a:srgbClr val="CCFFFF"/>
                </a:solidFill>
              </a:rPr>
              <a:t>3. оживляющие мероприятия</a:t>
            </a:r>
          </a:p>
          <a:p>
            <a:pPr>
              <a:lnSpc>
                <a:spcPct val="90000"/>
              </a:lnSpc>
            </a:pPr>
            <a:r>
              <a:rPr lang="ru-RU" sz="3200" dirty="0" smtClean="0">
                <a:solidFill>
                  <a:srgbClr val="CCFFFF"/>
                </a:solidFill>
              </a:rPr>
              <a:t>4. выдача обезболивающих и других средств при общеизвестных заболеваниях</a:t>
            </a:r>
          </a:p>
          <a:p>
            <a:pPr>
              <a:lnSpc>
                <a:spcPct val="90000"/>
              </a:lnSpc>
            </a:pPr>
            <a:r>
              <a:rPr lang="ru-RU" sz="3200" dirty="0" smtClean="0">
                <a:solidFill>
                  <a:srgbClr val="CCFFFF"/>
                </a:solidFill>
              </a:rPr>
              <a:t>5. перенос и перевозка пострадавших</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Проведение искусственного дыхания</a:t>
            </a:r>
            <a:endParaRPr lang="ru-RU" dirty="0"/>
          </a:p>
        </p:txBody>
      </p:sp>
      <p:sp>
        <p:nvSpPr>
          <p:cNvPr id="3" name="Содержимое 2"/>
          <p:cNvSpPr>
            <a:spLocks noGrp="1"/>
          </p:cNvSpPr>
          <p:nvPr>
            <p:ph idx="1"/>
          </p:nvPr>
        </p:nvSpPr>
        <p:spPr/>
        <p:txBody>
          <a:bodyPr/>
          <a:lstStyle/>
          <a:p>
            <a:pPr>
              <a:lnSpc>
                <a:spcPct val="90000"/>
              </a:lnSpc>
            </a:pPr>
            <a:r>
              <a:rPr lang="ru-RU" dirty="0" smtClean="0"/>
              <a:t>Искусственное дыхание следует производить, если пострадавший не дышит или дышит с трудом (редко, судорожно) или если дыхание постепенно ухудшается, независимо от причин (поражение электрическим током, отравление, утопление и т.п.).</a:t>
            </a:r>
          </a:p>
          <a:p>
            <a:pPr>
              <a:lnSpc>
                <a:spcPct val="90000"/>
              </a:lnSpc>
            </a:pPr>
            <a:r>
              <a:rPr lang="ru-RU" dirty="0" smtClean="0"/>
              <a:t> Не следует продолжать делать искусственное дыхание после появления самостоятельного.</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Рисунок1.png"/>
          <p:cNvPicPr>
            <a:picLocks noGrp="1" noChangeAspect="1"/>
          </p:cNvPicPr>
          <p:nvPr>
            <p:ph idx="1"/>
          </p:nvPr>
        </p:nvPicPr>
        <p:blipFill>
          <a:blip r:embed="rId2"/>
          <a:stretch>
            <a:fillRect/>
          </a:stretch>
        </p:blipFill>
        <p:spPr>
          <a:xfrm>
            <a:off x="785786" y="3857628"/>
            <a:ext cx="7022939" cy="2357454"/>
          </a:xfrm>
        </p:spPr>
      </p:pic>
      <p:sp>
        <p:nvSpPr>
          <p:cNvPr id="5" name="Прямоугольник 4"/>
          <p:cNvSpPr/>
          <p:nvPr/>
        </p:nvSpPr>
        <p:spPr>
          <a:xfrm>
            <a:off x="428596" y="285728"/>
            <a:ext cx="7643866" cy="3108543"/>
          </a:xfrm>
          <a:prstGeom prst="rect">
            <a:avLst/>
          </a:prstGeom>
        </p:spPr>
        <p:txBody>
          <a:bodyPr wrap="square">
            <a:spAutoFit/>
          </a:bodyPr>
          <a:lstStyle/>
          <a:p>
            <a:r>
              <a:rPr lang="ru-RU" sz="2800" dirty="0" smtClean="0"/>
              <a:t>Приступая к искусственному дыханию, оказывающий помощь обязан:</a:t>
            </a:r>
          </a:p>
          <a:p>
            <a:r>
              <a:rPr lang="ru-RU" sz="2800" dirty="0" smtClean="0"/>
              <a:t> по возможности уложить пострадавшего на спину;</a:t>
            </a:r>
          </a:p>
          <a:p>
            <a:r>
              <a:rPr lang="ru-RU" sz="2800" dirty="0" smtClean="0"/>
              <a:t> освободить пострадавшего от стесняющей дыхание одежды (снять шарф, расстегнуть ворот, брючный ремень и т.п.);</a:t>
            </a:r>
            <a:endParaRPr lang="ru-RU"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305</TotalTime>
  <Words>747</Words>
  <Application>Microsoft Office PowerPoint</Application>
  <PresentationFormat>Экран (4:3)</PresentationFormat>
  <Paragraphs>95</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Апекс</vt:lpstr>
      <vt:lpstr>Оказание первой помощи пострадавшим на месте стихии.</vt:lpstr>
      <vt:lpstr>Содержание</vt:lpstr>
      <vt:lpstr>ПЕРВАЯ ПОМОЩЬ</vt:lpstr>
      <vt:lpstr>Виды помощи</vt:lpstr>
      <vt:lpstr>Содержание мероприятий по оказанию медицинской помощи</vt:lpstr>
      <vt:lpstr> </vt:lpstr>
      <vt:lpstr>Слайд 7</vt:lpstr>
      <vt:lpstr>Проведение искусственного дыхания</vt:lpstr>
      <vt:lpstr>Слайд 9</vt:lpstr>
      <vt:lpstr>Слайд 10</vt:lpstr>
      <vt:lpstr>Слайд 11</vt:lpstr>
      <vt:lpstr>Слайд 12</vt:lpstr>
      <vt:lpstr>Массаж сердца</vt:lpstr>
      <vt:lpstr>Слайд 14</vt:lpstr>
      <vt:lpstr>Слайд 15</vt:lpstr>
      <vt:lpstr>Слайд 16</vt:lpstr>
      <vt:lpstr>Положение пострадавшего при траспортировке</vt:lpstr>
      <vt:lpstr>Слайд 18</vt:lpstr>
      <vt:lpstr>Слайд 19</vt:lpstr>
      <vt:lpstr>Бинтовые повязки головы</vt:lpstr>
      <vt:lpstr>Слайд 21</vt:lpstr>
      <vt:lpstr>Слайд 22</vt:lpstr>
      <vt:lpstr>ПМП при кровотечениях</vt:lpstr>
      <vt:lpstr>ПМП при ушибах, растяжении и вывихах</vt:lpstr>
      <vt:lpstr>Слайд 25</vt:lpstr>
      <vt:lpstr>Слайд 26</vt:lpstr>
      <vt:lpstr>Слайд 27</vt:lpstr>
      <vt:lpstr>Основные правила оказания первой помощи</vt:lpstr>
      <vt:lpstr>Список литературы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Оказание первой помощи пострадавшим на месте стихии.</dc:title>
  <dc:creator>Администратор</dc:creator>
  <cp:lastModifiedBy>Администратор</cp:lastModifiedBy>
  <cp:revision>33</cp:revision>
  <dcterms:created xsi:type="dcterms:W3CDTF">2014-03-26T13:35:52Z</dcterms:created>
  <dcterms:modified xsi:type="dcterms:W3CDTF">2014-03-27T16:03:50Z</dcterms:modified>
</cp:coreProperties>
</file>