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8" r:id="rId3"/>
    <p:sldId id="260" r:id="rId4"/>
    <p:sldId id="266" r:id="rId5"/>
    <p:sldId id="269" r:id="rId6"/>
    <p:sldId id="270" r:id="rId7"/>
    <p:sldId id="271" r:id="rId8"/>
    <p:sldId id="272" r:id="rId9"/>
    <p:sldId id="274" r:id="rId10"/>
    <p:sldId id="277" r:id="rId11"/>
    <p:sldId id="276" r:id="rId12"/>
    <p:sldId id="278" r:id="rId13"/>
    <p:sldId id="279" r:id="rId14"/>
    <p:sldId id="280" r:id="rId15"/>
    <p:sldId id="281" r:id="rId16"/>
    <p:sldId id="28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3011" autoAdjust="0"/>
  </p:normalViewPr>
  <p:slideViewPr>
    <p:cSldViewPr>
      <p:cViewPr varScale="1">
        <p:scale>
          <a:sx n="80" d="100"/>
          <a:sy n="80" d="100"/>
        </p:scale>
        <p:origin x="-10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A0D54-7F80-4D26-BFAD-B6932E85D8D8}" type="datetimeFigureOut">
              <a:rPr lang="ru-RU" smtClean="0"/>
              <a:pPr/>
              <a:t>21.02.2015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985E7-9063-494B-9E10-34DAE2C6E8F6}" type="slidenum">
              <a:rPr lang="ru-RU" smtClean="0"/>
              <a:pPr/>
              <a:t>‹#›</a:t>
            </a:fld>
            <a:endParaRPr lang="ru-RU"/>
          </a:p>
        </p:txBody>
      </p:sp>
    </p:spTree>
    <p:extLst>
      <p:ext uri="{BB962C8B-B14F-4D97-AF65-F5344CB8AC3E}">
        <p14:creationId xmlns="" xmlns:p14="http://schemas.microsoft.com/office/powerpoint/2010/main" val="130116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D283DA-055E-4B8C-A4AE-918EED4F9053}"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D283DA-055E-4B8C-A4AE-918EED4F9053}" type="slidenum">
              <a:rPr lang="ru-RU" smtClean="0"/>
              <a:pPr/>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29DC3B-C1C9-47CD-AA7A-F4E291D196CB}" type="datetimeFigureOut">
              <a:rPr lang="ru-RU" smtClean="0"/>
              <a:pPr/>
              <a:t>21.02.2015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D283DA-055E-4B8C-A4AE-918EED4F905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E29DC3B-C1C9-47CD-AA7A-F4E291D196CB}" type="datetimeFigureOut">
              <a:rPr lang="ru-RU" smtClean="0"/>
              <a:pPr/>
              <a:t>21.02.2015</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4D283DA-055E-4B8C-A4AE-918EED4F90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2%D0%BE%D0%B5%D0%BD%D0%BD%D0%B0%D1%8F_%D0%B4%D0%BE%D0%BA%D1%82%D1%80%D0%B8%D0%BD%D0%B0" TargetMode="External"/><Relationship Id="rId7" Type="http://schemas.openxmlformats.org/officeDocument/2006/relationships/hyperlink" Target="https://ru.wikipedia.org/wiki/%D0%9F%D0%B8%D0%BA%D0%B8%D1%80%D1%83%D1%8E%D1%89%D0%B8%D0%B9_%D0%B1%D0%BE%D0%BC%D0%B1%D0%B0%D1%80%D0%B4%D0%B8%D1%80%D0%BE%D0%B2%D1%89%D0%B8%D0%BA" TargetMode="External"/><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hyperlink" Target="https://ru.wikipedia.org/wiki/%D0%90%D1%80%D1%82%D0%B8%D0%BB%D0%BB%D0%B5%D1%80%D0%B8%D1%8F" TargetMode="External"/><Relationship Id="rId5" Type="http://schemas.openxmlformats.org/officeDocument/2006/relationships/hyperlink" Target="https://ru.wikipedia.org/wiki/%D0%A1%D0%B0%D0%BF%D1%91%D1%80" TargetMode="External"/><Relationship Id="rId4" Type="http://schemas.openxmlformats.org/officeDocument/2006/relationships/hyperlink" Target="https://ru.wikipedia.org/wiki/%D0%9F%D0%B5%D1%85%D0%BE%D1%82%D0%B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94%D0%BE%D0%BC_%D0%9F%D0%B0%D0%B2%D0%BB%D0%BE%D0%B2%D0%B0" TargetMode="External"/><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hyperlink" Target="https://ru.wikipedia.org/wiki/%D0%92%D0%BE%D0%BB%D0%B3%D0%BE%D0%B3%D1%80%D0%B0%D0%B4_I" TargetMode="External"/><Relationship Id="rId5" Type="http://schemas.openxmlformats.org/officeDocument/2006/relationships/hyperlink" Target="https://ru.wikipedia.org/wiki/%D0%9C%D0%B0%D0%BC%D0%B0%D0%B5%D0%B2_%D0%9A%D1%83%D1%80%D0%B3%D0%B0%D0%BD" TargetMode="External"/><Relationship Id="rId4" Type="http://schemas.openxmlformats.org/officeDocument/2006/relationships/hyperlink" Target="https://ru.wikipedia.org/wiki/%D0%9C%D0%B5%D0%BB%D1%8C%D0%BD%D0%B8%D1%86%D0%B0_%D0%93%D0%B5%D1%80%D0%B3%D0%B0%D1%80%D1%82%D0%B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D0%91%D0%B0%D1%82%D0%B0%D1%80%D0%B5%D1%8F_(%D0%B0%D1%80%D0%BC%D0%B8%D1%8F)" TargetMode="External"/><Relationship Id="rId7" Type="http://schemas.openxmlformats.org/officeDocument/2006/relationships/hyperlink" Target="https://ru.wikipedia.org/wiki/%D0%A0%D0%B5%D0%B7%D0%B5%D1%80%D0%B2_%D0%92%D0%B5%D1%80%D1%85%D0%BE%D0%B2%D0%BD%D0%BE%D0%B3%D0%BE_%D0%93%D0%BB%D0%B0%D0%B2%D0%BD%D0%BE%D0%BA%D0%BE%D0%BC%D0%B0%D0%BD%D0%B4%D0%BE%D0%B2%D0%B0%D0%BD%D0%B8%D1%8F" TargetMode="External"/><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hyperlink" Target="https://ru.wikipedia.org/wiki/%D0%97%D0%B0%D0%B9%D1%86%D0%B5%D0%B2,_%D0%92%D0%B0%D1%81%D0%B8%D0%BB%D0%B8%D0%B9_%D0%93%D1%80%D0%B8%D0%B3%D0%BE%D1%80%D1%8C%D0%B5%D0%B2%D0%B8%D1%87" TargetMode="External"/><Relationship Id="rId5" Type="http://schemas.openxmlformats.org/officeDocument/2006/relationships/hyperlink" Target="https://ru.wikipedia.org/wiki/%D0%A1%D0%BD%D0%B0%D0%B9%D0%BF%D0%B5%D1%80" TargetMode="External"/><Relationship Id="rId4" Type="http://schemas.openxmlformats.org/officeDocument/2006/relationships/hyperlink" Target="https://ru.wikipedia.org/wiki/%D0%9A%D0%B0%D1%80%D0%BB_(%D1%81%D0%B0%D0%BC%D0%BE%D1%85%D0%BE%D0%B4%D0%BD%D0%B0%D1%8F_%D0%BC%D0%BE%D1%80%D1%82%D0%B8%D1%80%D0%B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D0%9E%D1%81%D1%82%D1%80%D0%BE%D0%B2_%D0%9B%D1%8E%D0%B4%D0%BD%D0%B8%D0%BA%D0%BE%D0%B2%D0%B0" TargetMode="External"/><Relationship Id="rId2" Type="http://schemas.openxmlformats.org/officeDocument/2006/relationships/hyperlink" Target="https://ru.wikipedia.org/wiki/%D0%9B%D1%8E%D1%84%D1%82%D0%B2%D0%B0%D1%84%D1%84%D0%B5"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A0%D0%9A%D0%9A%D0%90" TargetMode="External"/><Relationship Id="rId7" Type="http://schemas.openxmlformats.org/officeDocument/2006/relationships/hyperlink" Target="https://ru.wikipedia.org/wiki/%D0%A0%D0%B8%D1%85%D1%82%D0%B3%D0%BE%D1%84%D0%B5%D0%BD,_%D0%92%D0%BE%D0%BB%D1%8C%D1%84%D1%80%D0%B0%D0%BC_%D1%84%D0%BE%D0%BD" TargetMode="Externa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hyperlink" Target="https://ru.wikipedia.org/wiki/%D0%92%D0%B5%D1%80%D0%BC%D0%B0%D1%85%D1%82" TargetMode="External"/><Relationship Id="rId5" Type="http://schemas.openxmlformats.org/officeDocument/2006/relationships/hyperlink" Target="https://ru.wikipedia.org/wiki/%D0%9A%D0%B0%D0%BB%D0%B0%D1%87-%D0%BD%D0%B0-%D0%94%D0%BE%D0%BD%D1%83" TargetMode="External"/><Relationship Id="rId4" Type="http://schemas.openxmlformats.org/officeDocument/2006/relationships/hyperlink" Target="https://ru.wikipedia.org/wiki/%D0%9E%D0%BF%D0%B5%D1%80%D0%B0%D1%86%D0%B8%D1%8F_%D0%A3%D1%80%D0%B0%D0%B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A1%D1%82%D1%80%D0%B0%D0%BD%D1%8B_%D0%9E%D1%81%D0%B8_%D0%B8_%D0%B8%D1%85_%D1%81%D0%BE%D1%8E%D0%B7%D0%BD%D0%B8%D0%BA%D0%B8" TargetMode="External"/><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hyperlink" Target="https://ru.wikipedia.org/wiki/%D0%94%D0%B5%D0%BD%D1%8C_%D0%B2%D0%BE%D0%B8%D0%BD%D1%81%D0%BA%D0%BE%D0%B9_%D1%81%D0%BB%D0%B0%D0%B2%D1%8B_%D0%A0%D0%BE%D1%81%D1%81%D0%B8%D0%B8" TargetMode="External"/><Relationship Id="rId4"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u.wikipedia.org/wiki/%D0%9A%D1%83%D1%80%D1%81%D0%BA%D0%B0%D1%8F_%D0%B1%D0%B8%D1%82%D0%B2%D0%B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2%D0%B5%D0%BB%D0%B8%D0%BA%D0%B0%D1%8F_%D0%9E%D1%82%D0%B5%D1%87%D0%B5%D1%81%D1%82%D0%B2%D0%B5%D0%BD%D0%BD%D0%B0%D1%8F_%D0%B2%D0%BE%D0%B9%D0%BD%D0%B0" TargetMode="External"/><Relationship Id="rId2" Type="http://schemas.openxmlformats.org/officeDocument/2006/relationships/hyperlink" Target="https://ru.wikipedia.org/wiki/%D0%9E%D0%BF%D0%B5%D1%80%D0%B0%D1%86%D0%B8%D1%8F_%C2%AB%D0%91%D0%B0%D1%80%D0%B1%D0%B0%D1%80%D0%BE%D1%81%D1%81%D0%B0%C2%BB"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s://ru.wikipedia.org/wiki/%D0%91%D0%B8%D1%82%D0%B2%D0%B0_%D0%B7%D0%B0_%D0%9C%D0%BE%D1%81%D0%BA%D0%B2%D1%8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2%D0%BE%D1%80%D0%BE%D0%BD%D0%B5%D0%B6_(%D1%80%D0%B5%D0%BA%D0%B0)" TargetMode="External"/><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hyperlink" Target="https://ru.wikipedia.org/wiki/%D0%92%D0%B8%D0%BA%D0%B8%D0%BF%D0%B5%D0%B4%D0%B8%D1%8F:%D0%A1%D1%81%D1%8B%D0%BB%D0%BA%D0%B8_%D0%BD%D0%B0_%D0%B8%D1%81%D1%82%D0%BE%D1%87%D0%BD%D0%B8%D0%BA%D0%B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8%D1%81%D0%B0%D0%B5%D0%B2,_%D0%90%D0%BB%D0%B5%D0%BA%D1%81%D0%B5%D0%B9_%D0%92%D0%B0%D0%BB%D0%B5%D1%80%D1%8C%D0%B5%D0%B2%D0%B8%D1%87"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D0%A2%D1%80%D0%B0%D0%BD%D1%88%D0%B5%D1%8F" TargetMode="Externa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hyperlink" Target="https://ru.wikipedia.org/wiki/%D0%97%D0%B0%D0%B6%D0%B8%D0%B3%D0%B0%D1%82%D0%B5%D0%BB%D1%8C%D0%BD%D0%B0%D1%8F_%D0%B1%D0%BE%D0%BC%D0%B1%D0%B0" TargetMode="External"/><Relationship Id="rId5" Type="http://schemas.openxmlformats.org/officeDocument/2006/relationships/hyperlink" Target="https://ru.wikipedia.org/wiki/%D0%A4%D1%83%D0%B3%D0%B0%D1%81%D0%BD%D0%B0%D1%8F_%D0%B0%D0%B2%D0%B8%D0%B0%D0%B1%D0%BE%D0%BC%D0%B1%D0%B0" TargetMode="External"/><Relationship Id="rId4" Type="http://schemas.openxmlformats.org/officeDocument/2006/relationships/hyperlink" Target="https://ru.wikipedia.org/wiki/%D0%A4%D0%BE%D1%80%D1%82%D0%B8%D1%84%D0%B8%D0%BA%D0%B0%D1%86%D0%B8%D1%8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91%D0%BE%D0%BC%D0%B1%D0%B0%D1%80%D0%B4%D0%B8%D1%80%D0%BE%D0%B2%D0%BA%D0%B0_%D0%93%D0%B0%D0%BC%D0%B1%D1%83%D1%80%D0%B3%D0%B0" TargetMode="Externa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hyperlink" Target="https://ru.wikipedia.org/wiki/%D0%91%D0%BE%D0%BC%D0%B1%D0%B0%D1%80%D0%B4%D0%B8%D1%80%D0%BE%D0%B2%D0%BA%D0%B0_%D0%94%D1%80%D0%B5%D0%B7%D0%B4%D0%B5%D0%BD%D0%B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C%D0%B0%D0%BC%D0%B0%D0%B5%D0%B2_%D0%BA%D1%83%D1%80%D0%B3%D0%B0%D0%BD" TargetMode="External"/><Relationship Id="rId2" Type="http://schemas.openxmlformats.org/officeDocument/2006/relationships/hyperlink" Target="https://ru.wikipedia.org/wiki/%D0%9F%D0%BB%D0%B0%D1%86%D0%B4%D0%B0%D1%80%D0%BC" TargetMode="External"/><Relationship Id="rId1" Type="http://schemas.openxmlformats.org/officeDocument/2006/relationships/slideLayout" Target="../slideLayouts/slideLayout5.xml"/><Relationship Id="rId6" Type="http://schemas.openxmlformats.org/officeDocument/2006/relationships/hyperlink" Target="https://ru.wikipedia.org/wiki/%D0%A0%D0%B8%D0%BA%D0%BE%D1%88%D0%B5%D1%82" TargetMode="External"/><Relationship Id="rId5" Type="http://schemas.openxmlformats.org/officeDocument/2006/relationships/hyperlink" Target="https://ru.wikipedia.org/wiki/%D0%91%D0%B0%D1%80%D1%80%D0%B8%D0%BA%D0%B0%D0%B4%D1%8B_(%D0%BF%D1%80%D0%BE%D0%B8%D0%B7%D0%B2%D0%BE%D0%B4%D1%81%D1%82%D0%B2%D0%B5%D0%BD%D0%BD%D0%BE%D0%B5_%D0%BE%D0%B1%D1%8A%D0%B5%D0%B4%D0%B8%D0%BD%D0%B5%D0%BD%D0%B8%D0%B5)" TargetMode="External"/><Relationship Id="rId4" Type="http://schemas.openxmlformats.org/officeDocument/2006/relationships/hyperlink" Target="https://ru.wikipedia.org/wiki/%D0%97%D0%B0%D0%B2%D0%BE%D0%B4_%C2%AB%D0%9A%D1%80%D0%B0%D1%81%D0%BD%D1%8B%D0%B9_%D0%9E%D0%BA%D1%82%D1%8F%D0%B1%D1%80%D1%8C%C2%B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2204864"/>
            <a:ext cx="6192688" cy="2952328"/>
          </a:xfrm>
        </p:spPr>
        <p:txBody>
          <a:bodyPr/>
          <a:lstStyle/>
          <a:p>
            <a:endParaRPr lang="ru-RU" dirty="0"/>
          </a:p>
        </p:txBody>
      </p:sp>
      <p:sp>
        <p:nvSpPr>
          <p:cNvPr id="2" name="Заголовок 1"/>
          <p:cNvSpPr>
            <a:spLocks noGrp="1"/>
          </p:cNvSpPr>
          <p:nvPr>
            <p:ph type="ctrTitle"/>
          </p:nvPr>
        </p:nvSpPr>
        <p:spPr>
          <a:xfrm>
            <a:off x="755576" y="21851"/>
            <a:ext cx="7543800" cy="2152650"/>
          </a:xfrm>
        </p:spPr>
        <p:txBody>
          <a:bodyPr>
            <a:normAutofit/>
          </a:bodyPr>
          <a:lstStyle/>
          <a:p>
            <a:r>
              <a:rPr lang="ru-RU" sz="5400" b="1" i="1" dirty="0" smtClean="0"/>
              <a:t>Сталинградская</a:t>
            </a:r>
            <a:r>
              <a:rPr lang="ru-RU" sz="5400" dirty="0" smtClean="0"/>
              <a:t> </a:t>
            </a:r>
            <a:r>
              <a:rPr lang="ru-RU" sz="5400" b="1" i="1" dirty="0" smtClean="0"/>
              <a:t>битва</a:t>
            </a:r>
            <a:endParaRPr lang="ru-RU" sz="5400" b="1" i="1" dirty="0"/>
          </a:p>
        </p:txBody>
      </p:sp>
      <p:pic>
        <p:nvPicPr>
          <p:cNvPr id="1026" name="Picture 2" descr="C:\Users\Администратор\Desktop\l_83531af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057907"/>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email">
            <a:extLst>
              <a:ext uri="{28A0092B-C50C-407E-A947-70E740481C1C}">
                <a14:useLocalDpi xmlns="" xmlns:a14="http://schemas.microsoft.com/office/drawing/2010/main" val="0"/>
              </a:ext>
            </a:extLst>
          </a:blip>
          <a:stretch>
            <a:fillRect/>
          </a:stretch>
        </p:blipFill>
        <p:spPr>
          <a:xfrm>
            <a:off x="1475656" y="2276872"/>
            <a:ext cx="6305054" cy="3599147"/>
          </a:xfrm>
        </p:spPr>
      </p:pic>
      <p:sp>
        <p:nvSpPr>
          <p:cNvPr id="4" name="Текст 3"/>
          <p:cNvSpPr>
            <a:spLocks noGrp="1"/>
          </p:cNvSpPr>
          <p:nvPr>
            <p:ph type="body" sz="half" idx="2"/>
          </p:nvPr>
        </p:nvSpPr>
        <p:spPr>
          <a:xfrm>
            <a:off x="0" y="0"/>
            <a:ext cx="9144000" cy="2204864"/>
          </a:xfrm>
        </p:spPr>
        <p:txBody>
          <a:bodyPr>
            <a:normAutofit/>
          </a:bodyPr>
          <a:lstStyle/>
          <a:p>
            <a:r>
              <a:rPr lang="ru-RU" sz="1600" b="1" dirty="0">
                <a:solidFill>
                  <a:srgbClr val="7030A0"/>
                </a:solidFill>
                <a:latin typeface="Arial"/>
                <a:ea typeface="Calibri"/>
              </a:rPr>
              <a:t>Немецкая </a:t>
            </a:r>
            <a:r>
              <a:rPr lang="ru-RU" sz="1600" b="1" u="sng" dirty="0">
                <a:solidFill>
                  <a:srgbClr val="7030A0"/>
                </a:solidFill>
                <a:latin typeface="Arial"/>
                <a:ea typeface="Calibri"/>
                <a:cs typeface="Times New Roman"/>
                <a:hlinkClick r:id="rId3" tooltip="Военная доктрина"/>
              </a:rPr>
              <a:t>военная доктрина</a:t>
            </a:r>
            <a:r>
              <a:rPr lang="ru-RU" sz="1600" b="1" dirty="0">
                <a:solidFill>
                  <a:srgbClr val="7030A0"/>
                </a:solidFill>
                <a:latin typeface="Arial"/>
                <a:ea typeface="Calibri"/>
              </a:rPr>
              <a:t> была основана на взаимодействии родов войск вообще и особо тесном взаимодействии </a:t>
            </a:r>
            <a:r>
              <a:rPr lang="ru-RU" sz="1600" b="1" u="sng" dirty="0">
                <a:solidFill>
                  <a:srgbClr val="7030A0"/>
                </a:solidFill>
                <a:latin typeface="Arial"/>
                <a:ea typeface="Calibri"/>
                <a:cs typeface="Times New Roman"/>
                <a:hlinkClick r:id="rId4" tooltip="Пехота"/>
              </a:rPr>
              <a:t>пехоты</a:t>
            </a:r>
            <a:r>
              <a:rPr lang="ru-RU" sz="1600" b="1" dirty="0">
                <a:solidFill>
                  <a:srgbClr val="7030A0"/>
                </a:solidFill>
                <a:latin typeface="Arial"/>
                <a:ea typeface="Calibri"/>
              </a:rPr>
              <a:t>, </a:t>
            </a:r>
            <a:r>
              <a:rPr lang="ru-RU" sz="1600" b="1" u="sng" dirty="0">
                <a:solidFill>
                  <a:srgbClr val="7030A0"/>
                </a:solidFill>
                <a:latin typeface="Arial"/>
                <a:ea typeface="Calibri"/>
                <a:cs typeface="Times New Roman"/>
                <a:hlinkClick r:id="rId5" tooltip="Сапёр"/>
              </a:rPr>
              <a:t>сапёров</a:t>
            </a:r>
            <a:r>
              <a:rPr lang="ru-RU" sz="1600" b="1" dirty="0">
                <a:solidFill>
                  <a:srgbClr val="7030A0"/>
                </a:solidFill>
                <a:latin typeface="Arial"/>
                <a:ea typeface="Calibri"/>
              </a:rPr>
              <a:t>, </a:t>
            </a:r>
            <a:r>
              <a:rPr lang="ru-RU" sz="1600" b="1" u="sng" dirty="0">
                <a:solidFill>
                  <a:srgbClr val="7030A0"/>
                </a:solidFill>
                <a:latin typeface="Arial"/>
                <a:ea typeface="Calibri"/>
                <a:cs typeface="Times New Roman"/>
                <a:hlinkClick r:id="rId6" tooltip="Артиллерия"/>
              </a:rPr>
              <a:t>артиллерии</a:t>
            </a:r>
            <a:r>
              <a:rPr lang="ru-RU" sz="1600" b="1" dirty="0">
                <a:solidFill>
                  <a:srgbClr val="7030A0"/>
                </a:solidFill>
                <a:latin typeface="Arial"/>
                <a:ea typeface="Calibri"/>
              </a:rPr>
              <a:t> и </a:t>
            </a:r>
            <a:r>
              <a:rPr lang="ru-RU" sz="1600" b="1" u="sng" dirty="0">
                <a:solidFill>
                  <a:srgbClr val="7030A0"/>
                </a:solidFill>
                <a:latin typeface="Arial"/>
                <a:ea typeface="Calibri"/>
                <a:cs typeface="Times New Roman"/>
                <a:hlinkClick r:id="rId7" tooltip="Пикирующий бомбардировщик"/>
              </a:rPr>
              <a:t>пикирующих бомбардировщиков</a:t>
            </a:r>
            <a:r>
              <a:rPr lang="ru-RU" sz="1600" b="1" dirty="0">
                <a:solidFill>
                  <a:srgbClr val="7030A0"/>
                </a:solidFill>
                <a:latin typeface="Arial"/>
                <a:ea typeface="Calibri"/>
              </a:rPr>
              <a:t>. В ответ советские бойцы старались располагаться в десятках метров от позиций противника, в таком случае немецкая артиллерия и авиация не могли действовать без риска попасть по своим. Часто противников разделяла стена, этаж или лестничная площадка. В этом случае немецкой пехоте приходилось на равных условиях драться с советской — винтовками, гранатами, штыками и ножами</a:t>
            </a:r>
            <a:endParaRPr lang="ru-RU" sz="1600" b="1" dirty="0">
              <a:solidFill>
                <a:srgbClr val="7030A0"/>
              </a:solidFill>
            </a:endParaRPr>
          </a:p>
        </p:txBody>
      </p:sp>
    </p:spTree>
    <p:extLst>
      <p:ext uri="{BB962C8B-B14F-4D97-AF65-F5344CB8AC3E}">
        <p14:creationId xmlns="" xmlns:p14="http://schemas.microsoft.com/office/powerpoint/2010/main" val="5170428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email">
            <a:extLst>
              <a:ext uri="{28A0092B-C50C-407E-A947-70E740481C1C}">
                <a14:useLocalDpi xmlns="" xmlns:a14="http://schemas.microsoft.com/office/drawing/2010/main" val="0"/>
              </a:ext>
            </a:extLst>
          </a:blip>
          <a:stretch>
            <a:fillRect/>
          </a:stretch>
        </p:blipFill>
        <p:spPr>
          <a:xfrm>
            <a:off x="3203574" y="764704"/>
            <a:ext cx="5184849" cy="5040560"/>
          </a:xfrm>
        </p:spPr>
      </p:pic>
      <p:sp>
        <p:nvSpPr>
          <p:cNvPr id="4" name="Текст 3"/>
          <p:cNvSpPr>
            <a:spLocks noGrp="1"/>
          </p:cNvSpPr>
          <p:nvPr>
            <p:ph type="body" sz="half" idx="2"/>
          </p:nvPr>
        </p:nvSpPr>
        <p:spPr>
          <a:xfrm>
            <a:off x="11905" y="4831"/>
            <a:ext cx="2971800" cy="6736537"/>
          </a:xfrm>
        </p:spPr>
        <p:txBody>
          <a:bodyPr>
            <a:noAutofit/>
          </a:bodyPr>
          <a:lstStyle/>
          <a:p>
            <a:r>
              <a:rPr lang="ru-RU" sz="1600" b="1" dirty="0">
                <a:solidFill>
                  <a:srgbClr val="FFC000"/>
                </a:solidFill>
                <a:latin typeface="Arial"/>
                <a:ea typeface="Calibri"/>
              </a:rPr>
              <a:t>. Борьба шла за каждую улицу, каждый завод, каждый дом, подвал или лестничный проход. Даже отдельные здания попали на карты и получили названия: </a:t>
            </a:r>
            <a:r>
              <a:rPr lang="ru-RU" sz="1600" b="1" u="sng" dirty="0">
                <a:solidFill>
                  <a:srgbClr val="FFC000"/>
                </a:solidFill>
                <a:latin typeface="Arial"/>
                <a:ea typeface="Calibri"/>
                <a:cs typeface="Times New Roman"/>
                <a:hlinkClick r:id="rId3" tooltip="Дом Павлова"/>
              </a:rPr>
              <a:t>Дом Павлова</a:t>
            </a:r>
            <a:r>
              <a:rPr lang="ru-RU" sz="1600" b="1" dirty="0">
                <a:solidFill>
                  <a:srgbClr val="FFC000"/>
                </a:solidFill>
                <a:latin typeface="Arial"/>
                <a:ea typeface="Calibri"/>
              </a:rPr>
              <a:t>, </a:t>
            </a:r>
            <a:r>
              <a:rPr lang="ru-RU" sz="1600" b="1" u="sng" dirty="0">
                <a:solidFill>
                  <a:srgbClr val="FFC000"/>
                </a:solidFill>
                <a:latin typeface="Arial"/>
                <a:ea typeface="Calibri"/>
                <a:cs typeface="Times New Roman"/>
                <a:hlinkClick r:id="rId4" tooltip="Мельница Гергарта"/>
              </a:rPr>
              <a:t>Мельница</a:t>
            </a:r>
            <a:r>
              <a:rPr lang="ru-RU" sz="1600" b="1" dirty="0">
                <a:solidFill>
                  <a:srgbClr val="FFC000"/>
                </a:solidFill>
                <a:latin typeface="Arial"/>
                <a:ea typeface="Calibri"/>
              </a:rPr>
              <a:t>, Универмаг, тюрьма, Дом Заболотного, Молочный Дом, Дом Специалистов, Г-образный дом и другие. Красная Армия постоянно проводила контратаки, стараясь отбить ранее утраченные позиции. По несколько раз переходили из рук в руки </a:t>
            </a:r>
            <a:r>
              <a:rPr lang="ru-RU" sz="1600" b="1" u="sng" dirty="0">
                <a:solidFill>
                  <a:srgbClr val="FFC000"/>
                </a:solidFill>
                <a:latin typeface="Arial"/>
                <a:ea typeface="Calibri"/>
                <a:cs typeface="Times New Roman"/>
                <a:hlinkClick r:id="rId5" tooltip="Мамаев Курган"/>
              </a:rPr>
              <a:t>Мамаев Курган</a:t>
            </a:r>
            <a:r>
              <a:rPr lang="ru-RU" sz="1600" b="1" dirty="0">
                <a:solidFill>
                  <a:srgbClr val="FFC000"/>
                </a:solidFill>
                <a:latin typeface="Arial"/>
                <a:ea typeface="Calibri"/>
              </a:rPr>
              <a:t>, </a:t>
            </a:r>
            <a:r>
              <a:rPr lang="ru-RU" sz="1600" b="1" u="sng" dirty="0">
                <a:solidFill>
                  <a:srgbClr val="FFC000"/>
                </a:solidFill>
                <a:latin typeface="Arial"/>
                <a:ea typeface="Calibri"/>
                <a:cs typeface="Times New Roman"/>
                <a:hlinkClick r:id="rId6" tooltip="Волгоград I"/>
              </a:rPr>
              <a:t>железнодорожный вокзал</a:t>
            </a:r>
            <a:r>
              <a:rPr lang="ru-RU" sz="1600" b="1" dirty="0">
                <a:solidFill>
                  <a:srgbClr val="FFC000"/>
                </a:solidFill>
                <a:latin typeface="Arial"/>
                <a:ea typeface="Calibri"/>
              </a:rPr>
              <a:t>. Штурмовые группы обеих сторон старались использовать любые проходы к противнику — канализацию, подвалы, подкопы</a:t>
            </a:r>
            <a:endParaRPr lang="ru-RU" sz="1600" b="1" dirty="0">
              <a:solidFill>
                <a:srgbClr val="FFC000"/>
              </a:solidFill>
            </a:endParaRPr>
          </a:p>
        </p:txBody>
      </p:sp>
    </p:spTree>
    <p:extLst>
      <p:ext uri="{BB962C8B-B14F-4D97-AF65-F5344CB8AC3E}">
        <p14:creationId xmlns="" xmlns:p14="http://schemas.microsoft.com/office/powerpoint/2010/main" val="40659724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07504" y="2564904"/>
            <a:ext cx="9036496" cy="4293096"/>
          </a:xfrm>
        </p:spPr>
      </p:pic>
      <p:sp>
        <p:nvSpPr>
          <p:cNvPr id="4" name="Текст 3"/>
          <p:cNvSpPr>
            <a:spLocks noGrp="1"/>
          </p:cNvSpPr>
          <p:nvPr>
            <p:ph type="body" sz="half" idx="2"/>
          </p:nvPr>
        </p:nvSpPr>
        <p:spPr>
          <a:xfrm>
            <a:off x="-13850" y="0"/>
            <a:ext cx="9157850" cy="2636912"/>
          </a:xfrm>
        </p:spPr>
        <p:txBody>
          <a:bodyPr>
            <a:normAutofit/>
          </a:bodyPr>
          <a:lstStyle/>
          <a:p>
            <a:pPr>
              <a:lnSpc>
                <a:spcPts val="1680"/>
              </a:lnSpc>
              <a:spcBef>
                <a:spcPts val="600"/>
              </a:spcBef>
            </a:pPr>
            <a:r>
              <a:rPr lang="ru-RU" sz="1600" b="1" dirty="0">
                <a:solidFill>
                  <a:srgbClr val="FF0000"/>
                </a:solidFill>
                <a:latin typeface="Arial"/>
                <a:ea typeface="Times New Roman"/>
              </a:rPr>
              <a:t>С обеих сторон сражающихся поддерживало большое количество </a:t>
            </a:r>
            <a:r>
              <a:rPr lang="ru-RU" sz="1600" b="1" u="sng" dirty="0">
                <a:solidFill>
                  <a:srgbClr val="FF0000"/>
                </a:solidFill>
                <a:latin typeface="Arial"/>
                <a:ea typeface="Times New Roman"/>
                <a:hlinkClick r:id="rId3" tooltip="Батарея (армия)"/>
              </a:rPr>
              <a:t>артиллерийских батарей</a:t>
            </a:r>
            <a:r>
              <a:rPr lang="ru-RU" sz="1600" b="1" dirty="0">
                <a:solidFill>
                  <a:srgbClr val="FF0000"/>
                </a:solidFill>
                <a:latin typeface="Arial"/>
                <a:ea typeface="Times New Roman"/>
              </a:rPr>
              <a:t> (советская артиллерия крупного калибра действовала с восточного берега Волги), вплоть до </a:t>
            </a:r>
            <a:r>
              <a:rPr lang="ru-RU" sz="1600" b="1" u="sng" dirty="0">
                <a:solidFill>
                  <a:srgbClr val="FF0000"/>
                </a:solidFill>
                <a:latin typeface="Arial"/>
                <a:ea typeface="Times New Roman"/>
                <a:hlinkClick r:id="rId4" tooltip="Карл (самоходная мортира)"/>
              </a:rPr>
              <a:t>600-миллиметровых </a:t>
            </a:r>
            <a:r>
              <a:rPr lang="ru-RU" sz="1600" b="1" u="sng" dirty="0" smtClean="0">
                <a:solidFill>
                  <a:srgbClr val="FF0000"/>
                </a:solidFill>
                <a:latin typeface="Arial"/>
                <a:ea typeface="Times New Roman"/>
                <a:hlinkClick r:id="rId4" tooltip="Карл (самоходная мортира)"/>
              </a:rPr>
              <a:t>мортир</a:t>
            </a:r>
            <a:endParaRPr lang="ru-RU" sz="1600" b="1" dirty="0">
              <a:solidFill>
                <a:srgbClr val="FF0000"/>
              </a:solidFill>
              <a:latin typeface="Times New Roman"/>
              <a:ea typeface="Times New Roman"/>
            </a:endParaRPr>
          </a:p>
          <a:p>
            <a:pPr>
              <a:lnSpc>
                <a:spcPts val="1680"/>
              </a:lnSpc>
              <a:spcBef>
                <a:spcPts val="600"/>
              </a:spcBef>
            </a:pPr>
            <a:r>
              <a:rPr lang="ru-RU" sz="1600" b="1" dirty="0">
                <a:solidFill>
                  <a:srgbClr val="FF0000"/>
                </a:solidFill>
                <a:latin typeface="Arial"/>
                <a:ea typeface="Times New Roman"/>
              </a:rPr>
              <a:t>Советские </a:t>
            </a:r>
            <a:r>
              <a:rPr lang="ru-RU" sz="1600" b="1" u="sng" dirty="0">
                <a:solidFill>
                  <a:srgbClr val="FF0000"/>
                </a:solidFill>
                <a:latin typeface="Arial"/>
                <a:ea typeface="Times New Roman"/>
                <a:hlinkClick r:id="rId5" tooltip="Снайпер"/>
              </a:rPr>
              <a:t>снайперы</a:t>
            </a:r>
            <a:r>
              <a:rPr lang="ru-RU" sz="1600" b="1" dirty="0">
                <a:solidFill>
                  <a:srgbClr val="FF0000"/>
                </a:solidFill>
                <a:latin typeface="Arial"/>
                <a:ea typeface="Times New Roman"/>
              </a:rPr>
              <a:t>, используя руины в качестве укрытий, также нанесли немцам тяжелейший урон. Снайпер </a:t>
            </a:r>
            <a:r>
              <a:rPr lang="ru-RU" sz="1600" b="1" u="sng" dirty="0">
                <a:solidFill>
                  <a:srgbClr val="FF0000"/>
                </a:solidFill>
                <a:latin typeface="Arial"/>
                <a:ea typeface="Times New Roman"/>
                <a:hlinkClick r:id="rId6" tooltip="Зайцев, Василий Григорьевич"/>
              </a:rPr>
              <a:t>Василий Григорьевич Зайцев</a:t>
            </a:r>
            <a:r>
              <a:rPr lang="ru-RU" sz="1600" b="1" dirty="0">
                <a:solidFill>
                  <a:srgbClr val="FF0000"/>
                </a:solidFill>
                <a:latin typeface="Arial"/>
                <a:ea typeface="Times New Roman"/>
              </a:rPr>
              <a:t> в ходе сражения уничтожил 225 солдат и офицеров противника (в том числе 11 снайперов</a:t>
            </a:r>
            <a:r>
              <a:rPr lang="ru-RU" sz="1600" b="1" dirty="0" smtClean="0">
                <a:solidFill>
                  <a:srgbClr val="FF0000"/>
                </a:solidFill>
                <a:latin typeface="Arial"/>
                <a:ea typeface="Times New Roman"/>
              </a:rPr>
              <a:t>).</a:t>
            </a:r>
            <a:endParaRPr lang="ru-RU" sz="1600" b="1" dirty="0">
              <a:solidFill>
                <a:srgbClr val="FF0000"/>
              </a:solidFill>
              <a:latin typeface="Times New Roman"/>
              <a:ea typeface="Times New Roman"/>
            </a:endParaRPr>
          </a:p>
          <a:p>
            <a:pPr>
              <a:lnSpc>
                <a:spcPts val="1680"/>
              </a:lnSpc>
              <a:spcBef>
                <a:spcPts val="600"/>
              </a:spcBef>
            </a:pPr>
            <a:r>
              <a:rPr lang="ru-RU" sz="1600" b="1" dirty="0">
                <a:solidFill>
                  <a:srgbClr val="FF0000"/>
                </a:solidFill>
                <a:latin typeface="Arial"/>
                <a:ea typeface="Times New Roman"/>
              </a:rPr>
              <a:t>И для Сталина, и для Гитлера битва за Сталинград стала вопросом престижа в дополнение к стратегическому значению города. Советское командование передвинуло </a:t>
            </a:r>
            <a:r>
              <a:rPr lang="ru-RU" sz="1600" b="1" u="sng" dirty="0">
                <a:solidFill>
                  <a:srgbClr val="FF0000"/>
                </a:solidFill>
                <a:latin typeface="Arial"/>
                <a:ea typeface="Times New Roman"/>
                <a:hlinkClick r:id="rId7" tooltip="Резерв Верховного Главнокомандования"/>
              </a:rPr>
              <a:t>резервы</a:t>
            </a:r>
            <a:r>
              <a:rPr lang="ru-RU" sz="1600" b="1" dirty="0">
                <a:solidFill>
                  <a:srgbClr val="FF0000"/>
                </a:solidFill>
                <a:latin typeface="Arial"/>
                <a:ea typeface="Times New Roman"/>
              </a:rPr>
              <a:t> Красной Армии от Москвы к Волге, а также перебросило воздушные силы практически со всей страны в район Сталинграда.</a:t>
            </a:r>
            <a:endParaRPr lang="ru-RU" sz="1600" b="1" dirty="0">
              <a:solidFill>
                <a:srgbClr val="FF0000"/>
              </a:solidFill>
              <a:latin typeface="Times New Roman"/>
              <a:ea typeface="Times New Roman"/>
            </a:endParaRPr>
          </a:p>
          <a:p>
            <a:endParaRPr lang="ru-RU" dirty="0"/>
          </a:p>
        </p:txBody>
      </p:sp>
    </p:spTree>
    <p:extLst>
      <p:ext uri="{BB962C8B-B14F-4D97-AF65-F5344CB8AC3E}">
        <p14:creationId xmlns="" xmlns:p14="http://schemas.microsoft.com/office/powerpoint/2010/main" val="96127030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260648"/>
            <a:ext cx="9144000" cy="4464496"/>
          </a:xfrm>
        </p:spPr>
        <p:txBody>
          <a:bodyPr/>
          <a:lstStyle/>
          <a:p>
            <a:pPr>
              <a:lnSpc>
                <a:spcPts val="1680"/>
              </a:lnSpc>
              <a:spcBef>
                <a:spcPts val="600"/>
              </a:spcBef>
            </a:pPr>
            <a:r>
              <a:rPr lang="ru-RU" sz="1700" b="1" dirty="0">
                <a:solidFill>
                  <a:schemeClr val="tx2">
                    <a:lumMod val="60000"/>
                    <a:lumOff val="40000"/>
                  </a:schemeClr>
                </a:solidFill>
                <a:latin typeface="Arial"/>
                <a:ea typeface="Times New Roman"/>
              </a:rPr>
              <a:t>Утром 14 октября 6-я немецкая армия начала решающее наступление на советские плацдармы у Волги. Её поддерживали более тысячи самолётов 4-го воздушного флота </a:t>
            </a:r>
            <a:r>
              <a:rPr lang="ru-RU" sz="1700" b="1" u="sng" dirty="0">
                <a:solidFill>
                  <a:schemeClr val="tx2">
                    <a:lumMod val="60000"/>
                    <a:lumOff val="40000"/>
                  </a:schemeClr>
                </a:solidFill>
                <a:latin typeface="Arial"/>
                <a:ea typeface="Times New Roman"/>
                <a:hlinkClick r:id="rId2" tooltip="Люфтваффе"/>
              </a:rPr>
              <a:t>люфтваффе</a:t>
            </a:r>
            <a:r>
              <a:rPr lang="ru-RU" sz="1700" b="1" dirty="0">
                <a:solidFill>
                  <a:schemeClr val="tx2">
                    <a:lumMod val="60000"/>
                    <a:lumOff val="40000"/>
                  </a:schemeClr>
                </a:solidFill>
                <a:latin typeface="Arial"/>
                <a:ea typeface="Times New Roman"/>
              </a:rPr>
              <a:t>. Концентрация немецких войск была беспрецедентной — на фронте всего около 4 км на тракторный завод и завод «Баррикады» наступали три пехотные и две танковые дивизии. Советские части упорно оборонялись, поддерживаемые артиллерийским огнем с восточного берега Волги и с кораблей Волжской военной флотилии. Однако артиллерия на левом берегу Волги стала испытывать нехватку боеприпасов в связи с подготовкой советского контрнаступления. 9 ноября начались холода, температура воздуха упала до минус 18 градусов. Переправы через Волгу стали крайне затруднительными из-за плывущих по реке льдин, войска 62-й армии испытывали острый недостаток боеприпасов и продовольствия. К концу дня 11 ноября немецким войскам удалось захватить южную часть завода «Баррикады» и на участке шириной в 500 м прорваться к Волге, 62-я армия теперь удерживала три изолированных друг от друга небольших плацдарма (наименьшим из которых был </a:t>
            </a:r>
            <a:r>
              <a:rPr lang="ru-RU" sz="1700" b="1" u="sng" dirty="0">
                <a:solidFill>
                  <a:schemeClr val="tx2">
                    <a:lumMod val="60000"/>
                    <a:lumOff val="40000"/>
                  </a:schemeClr>
                </a:solidFill>
                <a:latin typeface="Arial"/>
                <a:ea typeface="Times New Roman"/>
                <a:hlinkClick r:id="rId3" tooltip="Остров Людникова"/>
              </a:rPr>
              <a:t>остров </a:t>
            </a:r>
            <a:r>
              <a:rPr lang="ru-RU" sz="1700" b="1" u="sng" dirty="0" err="1">
                <a:solidFill>
                  <a:schemeClr val="tx2">
                    <a:lumMod val="60000"/>
                    <a:lumOff val="40000"/>
                  </a:schemeClr>
                </a:solidFill>
                <a:latin typeface="Arial"/>
                <a:ea typeface="Times New Roman"/>
                <a:hlinkClick r:id="rId3" tooltip="Остров Людникова"/>
              </a:rPr>
              <a:t>Людникова</a:t>
            </a:r>
            <a:r>
              <a:rPr lang="ru-RU" sz="1700" b="1" dirty="0">
                <a:solidFill>
                  <a:schemeClr val="tx2">
                    <a:lumMod val="60000"/>
                    <a:lumOff val="40000"/>
                  </a:schemeClr>
                </a:solidFill>
                <a:latin typeface="Arial"/>
                <a:ea typeface="Times New Roman"/>
              </a:rPr>
              <a:t>). Дивизии 62-й армии после понесенных потерь насчитывали всего по 500—700 человек. Но немецкие дивизии также понесли огромные потери, во многих частях в боях погибли более 40% личного </a:t>
            </a:r>
            <a:r>
              <a:rPr lang="ru-RU" sz="1700" b="1" dirty="0" smtClean="0">
                <a:solidFill>
                  <a:schemeClr val="tx2">
                    <a:lumMod val="60000"/>
                    <a:lumOff val="40000"/>
                  </a:schemeClr>
                </a:solidFill>
                <a:latin typeface="Arial"/>
                <a:ea typeface="Times New Roman"/>
              </a:rPr>
              <a:t>состава</a:t>
            </a:r>
            <a:r>
              <a:rPr lang="en-US" sz="1700" b="1" dirty="0">
                <a:solidFill>
                  <a:schemeClr val="tx2">
                    <a:lumMod val="60000"/>
                    <a:lumOff val="40000"/>
                  </a:schemeClr>
                </a:solidFill>
                <a:latin typeface="Arial"/>
                <a:ea typeface="Times New Roman"/>
              </a:rPr>
              <a:t>.</a:t>
            </a:r>
            <a:endParaRPr lang="ru-RU" sz="1700" b="1" dirty="0">
              <a:solidFill>
                <a:schemeClr val="tx2">
                  <a:lumMod val="60000"/>
                  <a:lumOff val="40000"/>
                </a:schemeClr>
              </a:solidFill>
              <a:latin typeface="Times New Roman"/>
              <a:ea typeface="Times New Roman"/>
            </a:endParaRPr>
          </a:p>
          <a:p>
            <a:endParaRPr lang="ru-RU" dirty="0"/>
          </a:p>
        </p:txBody>
      </p:sp>
    </p:spTree>
    <p:extLst>
      <p:ext uri="{BB962C8B-B14F-4D97-AF65-F5344CB8AC3E}">
        <p14:creationId xmlns="" xmlns:p14="http://schemas.microsoft.com/office/powerpoint/2010/main" val="35915440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3851920" y="332657"/>
            <a:ext cx="5292080" cy="4884064"/>
          </a:xfrm>
        </p:spPr>
      </p:pic>
      <p:sp>
        <p:nvSpPr>
          <p:cNvPr id="4" name="Текст 3"/>
          <p:cNvSpPr>
            <a:spLocks noGrp="1"/>
          </p:cNvSpPr>
          <p:nvPr>
            <p:ph type="body" sz="half" idx="2"/>
          </p:nvPr>
        </p:nvSpPr>
        <p:spPr>
          <a:xfrm>
            <a:off x="323528" y="260648"/>
            <a:ext cx="3600400" cy="5454353"/>
          </a:xfrm>
        </p:spPr>
        <p:txBody>
          <a:bodyPr>
            <a:normAutofit fontScale="25000" lnSpcReduction="20000"/>
          </a:bodyPr>
          <a:lstStyle/>
          <a:p>
            <a:pPr>
              <a:lnSpc>
                <a:spcPct val="115000"/>
              </a:lnSpc>
              <a:spcAft>
                <a:spcPts val="1000"/>
              </a:spcAft>
            </a:pPr>
            <a:r>
              <a:rPr lang="ru-RU" sz="5000" b="1" dirty="0">
                <a:solidFill>
                  <a:srgbClr val="FF66CC"/>
                </a:solidFill>
                <a:latin typeface="Arial"/>
                <a:ea typeface="Calibri"/>
                <a:cs typeface="Times New Roman"/>
              </a:rPr>
              <a:t>19 ноября 1942 года началось наступление </a:t>
            </a:r>
            <a:r>
              <a:rPr lang="ru-RU" sz="5000" b="1" dirty="0">
                <a:solidFill>
                  <a:srgbClr val="FF66CC"/>
                </a:solidFill>
                <a:latin typeface="Arial"/>
                <a:ea typeface="Calibri"/>
                <a:cs typeface="Times New Roman"/>
                <a:hlinkClick r:id="rId3" tooltip="РККА"/>
              </a:rPr>
              <a:t>Красной Армии</a:t>
            </a:r>
            <a:r>
              <a:rPr lang="ru-RU" sz="5000" b="1" dirty="0">
                <a:solidFill>
                  <a:srgbClr val="FF66CC"/>
                </a:solidFill>
                <a:latin typeface="Arial"/>
                <a:ea typeface="Calibri"/>
                <a:cs typeface="Times New Roman"/>
              </a:rPr>
              <a:t> в рамках </a:t>
            </a:r>
            <a:r>
              <a:rPr lang="ru-RU" sz="5000" b="1" dirty="0">
                <a:solidFill>
                  <a:srgbClr val="FF66CC"/>
                </a:solidFill>
                <a:latin typeface="Arial"/>
                <a:ea typeface="Calibri"/>
                <a:cs typeface="Times New Roman"/>
                <a:hlinkClick r:id="rId4" tooltip="Операция Уран"/>
              </a:rPr>
              <a:t>операции «Уран»</a:t>
            </a:r>
            <a:r>
              <a:rPr lang="ru-RU" sz="5000" b="1" dirty="0">
                <a:solidFill>
                  <a:srgbClr val="FF66CC"/>
                </a:solidFill>
                <a:latin typeface="Arial"/>
                <a:ea typeface="Calibri"/>
                <a:cs typeface="Times New Roman"/>
              </a:rPr>
              <a:t>. 23 ноября в районе </a:t>
            </a:r>
            <a:r>
              <a:rPr lang="ru-RU" sz="5000" b="1" dirty="0" smtClean="0">
                <a:solidFill>
                  <a:srgbClr val="FF66CC"/>
                </a:solidFill>
                <a:latin typeface="Arial"/>
                <a:ea typeface="Calibri"/>
                <a:cs typeface="Times New Roman"/>
                <a:hlinkClick r:id="rId5" tooltip="Калач-на-Дону"/>
              </a:rPr>
              <a:t>Калача</a:t>
            </a:r>
            <a:r>
              <a:rPr lang="en-US" sz="5000" b="1" dirty="0" smtClean="0">
                <a:solidFill>
                  <a:srgbClr val="FF66CC"/>
                </a:solidFill>
                <a:latin typeface="Arial"/>
                <a:ea typeface="Calibri"/>
                <a:cs typeface="Times New Roman"/>
              </a:rPr>
              <a:t> </a:t>
            </a:r>
            <a:r>
              <a:rPr lang="ru-RU" sz="5000" b="1" dirty="0" smtClean="0">
                <a:solidFill>
                  <a:srgbClr val="FF66CC"/>
                </a:solidFill>
                <a:latin typeface="Arial"/>
                <a:ea typeface="Calibri"/>
                <a:cs typeface="Times New Roman"/>
              </a:rPr>
              <a:t>замкнулось </a:t>
            </a:r>
            <a:r>
              <a:rPr lang="ru-RU" sz="5000" b="1" dirty="0">
                <a:solidFill>
                  <a:srgbClr val="FF66CC"/>
                </a:solidFill>
                <a:latin typeface="Arial"/>
                <a:ea typeface="Calibri"/>
                <a:cs typeface="Times New Roman"/>
              </a:rPr>
              <a:t>кольцо окружения вокруг 6-й армии </a:t>
            </a:r>
            <a:r>
              <a:rPr lang="ru-RU" sz="5000" b="1" dirty="0">
                <a:solidFill>
                  <a:srgbClr val="FF66CC"/>
                </a:solidFill>
                <a:latin typeface="Arial"/>
                <a:ea typeface="Calibri"/>
                <a:cs typeface="Times New Roman"/>
                <a:hlinkClick r:id="rId6" tooltip="Вермахт"/>
              </a:rPr>
              <a:t>вермахта</a:t>
            </a:r>
            <a:r>
              <a:rPr lang="ru-RU" sz="5000" b="1" dirty="0">
                <a:solidFill>
                  <a:srgbClr val="FF66CC"/>
                </a:solidFill>
                <a:latin typeface="Arial"/>
                <a:ea typeface="Calibri"/>
                <a:cs typeface="Times New Roman"/>
              </a:rPr>
              <a:t>. Выполнить план «Уран» полностью не удалось, так как не удалось расчленить 6-ю армию на две части с самого начала (ударом 24-й армии в междуречье Волги и Дона). Попытки ликвидировать окружённых с ходу в этих условиях также не удались, несмотря на значительное превосходство в силах — сказывалась превосходящая тактическая подготовка немцев. Однако 6-я армия была изолирована и запасы топлива, боеприпасов и продовольствия прогрессивно сокращались, несмотря на попытки снабжения её по воздуху, предпринятые 4-м воздушным флотом под командованием </a:t>
            </a:r>
            <a:r>
              <a:rPr lang="ru-RU" sz="5000" b="1" dirty="0">
                <a:solidFill>
                  <a:srgbClr val="FF66CC"/>
                </a:solidFill>
                <a:latin typeface="Arial"/>
                <a:ea typeface="Calibri"/>
                <a:cs typeface="Times New Roman"/>
                <a:hlinkClick r:id="rId7" tooltip="Рихтгофен, Вольфрам фон"/>
              </a:rPr>
              <a:t>Вольфрама фон </a:t>
            </a:r>
            <a:r>
              <a:rPr lang="ru-RU" sz="5000" b="1" dirty="0" err="1">
                <a:solidFill>
                  <a:srgbClr val="FF66CC"/>
                </a:solidFill>
                <a:latin typeface="Arial"/>
                <a:ea typeface="Calibri"/>
                <a:cs typeface="Times New Roman"/>
                <a:hlinkClick r:id="rId7" tooltip="Рихтгофен, Вольфрам фон"/>
              </a:rPr>
              <a:t>Рихтгофена</a:t>
            </a:r>
            <a:r>
              <a:rPr lang="ru-RU" sz="5000" b="1" dirty="0">
                <a:solidFill>
                  <a:srgbClr val="FF66CC"/>
                </a:solidFill>
                <a:latin typeface="Arial"/>
                <a:ea typeface="Calibri"/>
                <a:cs typeface="Times New Roman"/>
              </a:rPr>
              <a:t>.</a:t>
            </a:r>
            <a:endParaRPr lang="ru-RU" sz="5000" b="1" dirty="0">
              <a:solidFill>
                <a:srgbClr val="FF66CC"/>
              </a:solidFill>
              <a:latin typeface="Calibri"/>
              <a:ea typeface="Calibri"/>
              <a:cs typeface="Times New Roman"/>
            </a:endParaRPr>
          </a:p>
          <a:p>
            <a:endParaRPr lang="ru-RU" dirty="0"/>
          </a:p>
        </p:txBody>
      </p:sp>
    </p:spTree>
    <p:extLst>
      <p:ext uri="{BB962C8B-B14F-4D97-AF65-F5344CB8AC3E}">
        <p14:creationId xmlns="" xmlns:p14="http://schemas.microsoft.com/office/powerpoint/2010/main" val="1958578703"/>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3923928" y="908720"/>
            <a:ext cx="5220072" cy="4604012"/>
          </a:xfrm>
        </p:spPr>
      </p:pic>
      <p:sp>
        <p:nvSpPr>
          <p:cNvPr id="4" name="Текст 3"/>
          <p:cNvSpPr>
            <a:spLocks noGrp="1"/>
          </p:cNvSpPr>
          <p:nvPr>
            <p:ph type="body" sz="half" idx="2"/>
          </p:nvPr>
        </p:nvSpPr>
        <p:spPr>
          <a:xfrm>
            <a:off x="395536" y="476672"/>
            <a:ext cx="3600400" cy="5238329"/>
          </a:xfrm>
        </p:spPr>
        <p:txBody>
          <a:bodyPr>
            <a:normAutofit fontScale="32500" lnSpcReduction="20000"/>
          </a:bodyPr>
          <a:lstStyle/>
          <a:p>
            <a:pPr>
              <a:lnSpc>
                <a:spcPts val="1680"/>
              </a:lnSpc>
              <a:spcBef>
                <a:spcPts val="600"/>
              </a:spcBef>
            </a:pPr>
            <a:r>
              <a:rPr lang="ru-RU" sz="3800" b="1" dirty="0">
                <a:latin typeface="Arial"/>
                <a:ea typeface="Times New Roman"/>
              </a:rPr>
              <a:t>По приблизительным подсчётам, суммарные потери обеих сторон в этом сражении превышают два миллиона </a:t>
            </a:r>
            <a:r>
              <a:rPr lang="ru-RU" sz="3800" b="1" dirty="0" smtClean="0">
                <a:latin typeface="Arial"/>
                <a:ea typeface="Times New Roman"/>
              </a:rPr>
              <a:t>человек. </a:t>
            </a:r>
            <a:r>
              <a:rPr lang="ru-RU" sz="3800" b="1" dirty="0" smtClean="0">
                <a:latin typeface="Arial"/>
                <a:ea typeface="Times New Roman"/>
                <a:hlinkClick r:id="rId3" tooltip="Страны Оси и их союзники"/>
              </a:rPr>
              <a:t>Державы </a:t>
            </a:r>
            <a:r>
              <a:rPr lang="ru-RU" sz="3800" b="1" dirty="0">
                <a:latin typeface="Arial"/>
                <a:ea typeface="Times New Roman"/>
                <a:hlinkClick r:id="rId3" tooltip="Страны Оси и их союзники"/>
              </a:rPr>
              <a:t>Оси</a:t>
            </a:r>
            <a:r>
              <a:rPr lang="ru-RU" sz="3800" b="1" dirty="0">
                <a:latin typeface="Arial"/>
                <a:ea typeface="Times New Roman"/>
              </a:rPr>
              <a:t> потеряли большое количество людей и вооружения и впоследствии не смогли полностью оправиться от поражения.</a:t>
            </a:r>
            <a:endParaRPr lang="ru-RU" sz="3800" b="1" dirty="0">
              <a:latin typeface="Times New Roman"/>
              <a:ea typeface="Times New Roman"/>
            </a:endParaRPr>
          </a:p>
          <a:p>
            <a:pPr>
              <a:lnSpc>
                <a:spcPts val="1680"/>
              </a:lnSpc>
              <a:spcBef>
                <a:spcPts val="600"/>
              </a:spcBef>
            </a:pPr>
            <a:r>
              <a:rPr lang="ru-RU" sz="3800" b="1" dirty="0">
                <a:latin typeface="Arial"/>
                <a:ea typeface="Times New Roman"/>
              </a:rPr>
              <a:t>Для </a:t>
            </a:r>
            <a:r>
              <a:rPr lang="ru-RU" sz="3800" b="1" dirty="0">
                <a:latin typeface="Arial"/>
                <a:ea typeface="Times New Roman"/>
                <a:hlinkClick r:id="rId4" tooltip="Союз Советских Социалистических Республик"/>
              </a:rPr>
              <a:t>Советского Союза</a:t>
            </a:r>
            <a:r>
              <a:rPr lang="ru-RU" sz="3800" b="1" dirty="0">
                <a:latin typeface="Arial"/>
                <a:ea typeface="Times New Roman"/>
              </a:rPr>
              <a:t>, который также понёс большие потери в ходе сражения, победа в Сталинградской битве положила «начало массовому изгнанию захватчиков с советской земли</a:t>
            </a:r>
            <a:r>
              <a:rPr lang="ru-RU" sz="3800" b="1" dirty="0" smtClean="0">
                <a:latin typeface="Arial"/>
                <a:ea typeface="Times New Roman"/>
              </a:rPr>
              <a:t>», </a:t>
            </a:r>
            <a:r>
              <a:rPr lang="ru-RU" sz="3800" b="1" dirty="0">
                <a:latin typeface="Arial"/>
                <a:ea typeface="Times New Roman"/>
              </a:rPr>
              <a:t>за которым последовали освобождение оккупированных территорий Европы и окончательная победа над Третьим рейхом в 1945 году.</a:t>
            </a:r>
            <a:endParaRPr lang="ru-RU" sz="3800" b="1" dirty="0">
              <a:latin typeface="Times New Roman"/>
              <a:ea typeface="Times New Roman"/>
            </a:endParaRPr>
          </a:p>
          <a:p>
            <a:pPr>
              <a:lnSpc>
                <a:spcPts val="1680"/>
              </a:lnSpc>
              <a:spcBef>
                <a:spcPts val="600"/>
              </a:spcBef>
            </a:pPr>
            <a:r>
              <a:rPr lang="ru-RU" sz="3800" b="1" dirty="0">
                <a:latin typeface="Arial"/>
                <a:ea typeface="Times New Roman"/>
              </a:rPr>
              <a:t>2 февраля является </a:t>
            </a:r>
            <a:r>
              <a:rPr lang="ru-RU" sz="3800" b="1" dirty="0">
                <a:latin typeface="Arial"/>
                <a:ea typeface="Times New Roman"/>
                <a:hlinkClick r:id="rId5" tooltip="День воинской славы России"/>
              </a:rPr>
              <a:t>Днём воинской славы России</a:t>
            </a:r>
            <a:r>
              <a:rPr lang="ru-RU" sz="3800" b="1" dirty="0">
                <a:latin typeface="Arial"/>
                <a:ea typeface="Times New Roman"/>
              </a:rPr>
              <a:t> — День разгрома советскими войсками немецко-фашистских войск в Сталинградской битве в 1943 году.</a:t>
            </a:r>
            <a:endParaRPr lang="ru-RU" sz="3800" b="1" dirty="0">
              <a:latin typeface="Times New Roman"/>
              <a:ea typeface="Times New Roman"/>
            </a:endParaRPr>
          </a:p>
          <a:p>
            <a:endParaRPr lang="ru-RU" dirty="0"/>
          </a:p>
        </p:txBody>
      </p:sp>
    </p:spTree>
    <p:extLst>
      <p:ext uri="{BB962C8B-B14F-4D97-AF65-F5344CB8AC3E}">
        <p14:creationId xmlns="" xmlns:p14="http://schemas.microsoft.com/office/powerpoint/2010/main" val="283843357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467544" y="332656"/>
            <a:ext cx="8352928" cy="6048672"/>
          </a:xfrm>
        </p:spPr>
      </p:pic>
    </p:spTree>
    <p:extLst>
      <p:ext uri="{BB962C8B-B14F-4D97-AF65-F5344CB8AC3E}">
        <p14:creationId xmlns="" xmlns:p14="http://schemas.microsoft.com/office/powerpoint/2010/main" val="219617163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ru-RU" b="1" i="1" dirty="0"/>
              <a:t>Является крупнейшей сухопутной битвой в истории человечества, которая наряду со </a:t>
            </a:r>
            <a:r>
              <a:rPr lang="ru-RU" b="1" i="1" dirty="0">
                <a:hlinkClick r:id="rId2" tooltip="Курская битва"/>
              </a:rPr>
              <a:t>сражением на Курской дуге</a:t>
            </a:r>
            <a:r>
              <a:rPr lang="ru-RU" b="1" i="1" dirty="0"/>
              <a:t> стала переломным моментом в ходе военных действий, после которых немецкие войска окончательно потеряли стратегическую инициативу.</a:t>
            </a:r>
          </a:p>
        </p:txBody>
      </p:sp>
      <p:sp>
        <p:nvSpPr>
          <p:cNvPr id="3" name="Заголовок 2"/>
          <p:cNvSpPr>
            <a:spLocks noGrp="1"/>
          </p:cNvSpPr>
          <p:nvPr>
            <p:ph type="ctrTitle"/>
          </p:nvPr>
        </p:nvSpPr>
        <p:spPr/>
        <p:txBody>
          <a:bodyPr/>
          <a:lstStyle/>
          <a:p>
            <a:r>
              <a:rPr lang="ru-RU" b="1" i="1" dirty="0" smtClean="0"/>
              <a:t>Сталинградская битва</a:t>
            </a:r>
            <a:endParaRPr lang="ru-RU" b="1" i="1" dirty="0"/>
          </a:p>
        </p:txBody>
      </p:sp>
    </p:spTree>
    <p:extLst>
      <p:ext uri="{BB962C8B-B14F-4D97-AF65-F5344CB8AC3E}">
        <p14:creationId xmlns="" xmlns:p14="http://schemas.microsoft.com/office/powerpoint/2010/main" val="1690716201"/>
      </p:ext>
    </p:extLst>
  </p:cSld>
  <p:clrMapOvr>
    <a:masterClrMapping/>
  </p:clrMapOvr>
  <mc:AlternateContent xmlns:mc="http://schemas.openxmlformats.org/markup-compatibility/2006">
    <mc:Choice xmlns="" xmlns:p14="http://schemas.microsoft.com/office/powerpoint/2010/main" Requires="p14">
      <p:transition spd="slow" p14:dur="2000" advClick="0" advTm="2000">
        <p14:ferris dir="l"/>
      </p:transition>
    </mc:Choice>
    <mc:Fallback>
      <p:transition spd="slow" advClick="0"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924800" cy="2314109"/>
          </a:xfrm>
        </p:spPr>
        <p:txBody>
          <a:bodyPr/>
          <a:lstStyle/>
          <a:p>
            <a:r>
              <a:rPr lang="ru-RU" sz="2000" b="1" i="1" dirty="0" smtClean="0"/>
              <a:t>22 </a:t>
            </a:r>
            <a:r>
              <a:rPr lang="ru-RU" sz="2000" b="1" i="1" dirty="0"/>
              <a:t>июня 1941 года Германия и её союзники </a:t>
            </a:r>
            <a:r>
              <a:rPr lang="ru-RU" sz="2000" b="1" i="1" u="sng" dirty="0">
                <a:hlinkClick r:id="rId2" tooltip="Операция "/>
              </a:rPr>
              <a:t>вторглись на территорию Советского </a:t>
            </a:r>
            <a:r>
              <a:rPr lang="ru-RU" sz="2000" b="1" i="1" u="sng" dirty="0">
                <a:solidFill>
                  <a:srgbClr val="00B0F0"/>
                </a:solidFill>
                <a:hlinkClick r:id="rId2" tooltip="Операция "/>
              </a:rPr>
              <a:t>Союза</a:t>
            </a:r>
            <a:r>
              <a:rPr lang="ru-RU" sz="2000" b="1" i="1" dirty="0"/>
              <a:t>, быстро продвигаясь вглубь. Потерпев поражение в ходе </a:t>
            </a:r>
            <a:r>
              <a:rPr lang="ru-RU" sz="2000" b="1" i="1" u="sng" dirty="0">
                <a:hlinkClick r:id="rId3" tooltip="Великая Отечественная война"/>
              </a:rPr>
              <a:t>боёв летом-осенью 1941 года</a:t>
            </a:r>
            <a:r>
              <a:rPr lang="ru-RU" sz="2000" b="1" i="1" dirty="0"/>
              <a:t>, советские войска перешли в контрнаступление во </a:t>
            </a:r>
            <a:r>
              <a:rPr lang="ru-RU" sz="2000" b="1" i="1" dirty="0" smtClean="0"/>
              <a:t>время</a:t>
            </a:r>
            <a:r>
              <a:rPr lang="en-US" sz="2000" b="1" i="1" dirty="0" smtClean="0"/>
              <a:t> </a:t>
            </a:r>
            <a:r>
              <a:rPr lang="ru-RU" sz="2000" b="1" i="1" u="sng" dirty="0" smtClean="0">
                <a:hlinkClick r:id="rId4" tooltip="Битва за Москву"/>
              </a:rPr>
              <a:t>битвы </a:t>
            </a:r>
            <a:r>
              <a:rPr lang="ru-RU" sz="2000" b="1" i="1" u="sng" dirty="0">
                <a:hlinkClick r:id="rId4" tooltip="Битва за Москву"/>
              </a:rPr>
              <a:t>за Москву</a:t>
            </a:r>
            <a:r>
              <a:rPr lang="ru-RU" sz="2000" b="1" i="1" dirty="0"/>
              <a:t> в декабре 1941 года. Немецкие войска, измотанные упорным сопротивлением защитников </a:t>
            </a:r>
            <a:r>
              <a:rPr lang="ru-RU" sz="2000" b="1" i="1" dirty="0" smtClean="0"/>
              <a:t>Москвы.</a:t>
            </a:r>
            <a:endParaRPr lang="ru-RU" sz="2000" b="1" i="1" dirty="0"/>
          </a:p>
        </p:txBody>
      </p:sp>
      <p:pic>
        <p:nvPicPr>
          <p:cNvPr id="5122" name="Picture 2" descr="C:\Users\Администратор\Desktop\08_isaev-3.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7544" y="2492896"/>
            <a:ext cx="6461910" cy="40058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517088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3962400" y="548680"/>
            <a:ext cx="4930080" cy="5688632"/>
          </a:xfrm>
        </p:spPr>
      </p:pic>
      <p:sp>
        <p:nvSpPr>
          <p:cNvPr id="4" name="Текст 3"/>
          <p:cNvSpPr>
            <a:spLocks noGrp="1"/>
          </p:cNvSpPr>
          <p:nvPr>
            <p:ph type="body" sz="half" idx="2"/>
          </p:nvPr>
        </p:nvSpPr>
        <p:spPr>
          <a:xfrm>
            <a:off x="251520" y="116632"/>
            <a:ext cx="3600400" cy="6408712"/>
          </a:xfrm>
        </p:spPr>
        <p:txBody>
          <a:bodyPr>
            <a:noAutofit/>
          </a:bodyPr>
          <a:lstStyle/>
          <a:p>
            <a:r>
              <a:rPr lang="ru-RU" sz="1700" dirty="0">
                <a:solidFill>
                  <a:srgbClr val="FFFF00"/>
                </a:solidFill>
              </a:rPr>
              <a:t>Одним из немаловажных факторов, сорвавших планы немцев, стал провал наступательной операции на Воронеж. Без труда захватив правобережную часть города, противник не смог развить успех, и линия фронта выровнялась по </a:t>
            </a:r>
            <a:r>
              <a:rPr lang="ru-RU" sz="1700" u="sng" dirty="0">
                <a:solidFill>
                  <a:srgbClr val="FFFF00"/>
                </a:solidFill>
                <a:hlinkClick r:id="rId3" tooltip="Воронеж (река)"/>
              </a:rPr>
              <a:t>реке Воронеж</a:t>
            </a:r>
            <a:r>
              <a:rPr lang="ru-RU" sz="1700" dirty="0">
                <a:solidFill>
                  <a:srgbClr val="FFFF00"/>
                </a:solidFill>
              </a:rPr>
              <a:t>. Левый берег остался за советскими войсками, и неоднократные попытки немцев выбить Красную Армию с левого берега не увенчались успехом. У немецких войск иссякли ресурсы для продолжения наступательных действий, и бои за Воронеж перешли в позиционную </a:t>
            </a:r>
            <a:r>
              <a:rPr lang="ru-RU" sz="1700" dirty="0" smtClean="0">
                <a:solidFill>
                  <a:srgbClr val="FFFF00"/>
                </a:solidFill>
              </a:rPr>
              <a:t>фазу</a:t>
            </a:r>
            <a:r>
              <a:rPr lang="ru-RU" sz="1700" u="sng" baseline="30000" dirty="0" smtClean="0">
                <a:solidFill>
                  <a:srgbClr val="FFFF00"/>
                </a:solidFill>
                <a:hlinkClick r:id="rId4" tooltip="Википедия:Ссылки на источники"/>
              </a:rPr>
              <a:t>]</a:t>
            </a:r>
            <a:r>
              <a:rPr lang="ru-RU" sz="1700" dirty="0" smtClean="0">
                <a:solidFill>
                  <a:srgbClr val="FFFF00"/>
                </a:solidFill>
              </a:rPr>
              <a:t>. </a:t>
            </a:r>
            <a:r>
              <a:rPr lang="ru-RU" sz="1700" dirty="0">
                <a:solidFill>
                  <a:srgbClr val="FFFF00"/>
                </a:solidFill>
              </a:rPr>
              <a:t>В связи с тем, что основные силы германской армии были направлены на Сталинград, наступление на Воронеж было остановлено, наиболее боеспособные части с фронта сняты и переданы в 6-ю армию </a:t>
            </a:r>
            <a:r>
              <a:rPr lang="ru-RU" sz="1700" dirty="0" smtClean="0">
                <a:solidFill>
                  <a:srgbClr val="FFFF00"/>
                </a:solidFill>
              </a:rPr>
              <a:t>Паулюса. Впоследствии </a:t>
            </a:r>
            <a:r>
              <a:rPr lang="ru-RU" sz="1700" dirty="0">
                <a:solidFill>
                  <a:srgbClr val="FFFF00"/>
                </a:solidFill>
              </a:rPr>
              <a:t>этот фактор сыграл немаловажную роль в разгроме немецких войск под </a:t>
            </a:r>
            <a:r>
              <a:rPr lang="ru-RU" sz="1700" dirty="0" smtClean="0">
                <a:solidFill>
                  <a:srgbClr val="FFFF00"/>
                </a:solidFill>
              </a:rPr>
              <a:t>Сталинградом</a:t>
            </a:r>
            <a:r>
              <a:rPr lang="en-US" sz="1700" dirty="0" smtClean="0">
                <a:solidFill>
                  <a:srgbClr val="FFFF00"/>
                </a:solidFill>
              </a:rPr>
              <a:t>.</a:t>
            </a:r>
            <a:endParaRPr lang="ru-RU" sz="1700" dirty="0"/>
          </a:p>
        </p:txBody>
      </p:sp>
    </p:spTree>
    <p:extLst>
      <p:ext uri="{BB962C8B-B14F-4D97-AF65-F5344CB8AC3E}">
        <p14:creationId xmlns="" xmlns:p14="http://schemas.microsoft.com/office/powerpoint/2010/main" val="163449158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3962400" y="1838325"/>
            <a:ext cx="4648200" cy="3486150"/>
          </a:xfrm>
        </p:spPr>
      </p:pic>
      <p:sp>
        <p:nvSpPr>
          <p:cNvPr id="3" name="Заголовок 2"/>
          <p:cNvSpPr>
            <a:spLocks noGrp="1"/>
          </p:cNvSpPr>
          <p:nvPr>
            <p:ph type="title"/>
          </p:nvPr>
        </p:nvSpPr>
        <p:spPr>
          <a:xfrm>
            <a:off x="323528" y="1956"/>
            <a:ext cx="2899792" cy="474716"/>
          </a:xfrm>
        </p:spPr>
        <p:txBody>
          <a:bodyPr/>
          <a:lstStyle/>
          <a:p>
            <a:r>
              <a:rPr lang="ru-RU" sz="2000" b="1" dirty="0" smtClean="0">
                <a:solidFill>
                  <a:srgbClr val="00B0F0"/>
                </a:solidFill>
              </a:rPr>
              <a:t>НАЧАЛО БИТВЫ </a:t>
            </a:r>
            <a:endParaRPr lang="ru-RU" sz="2000" b="1" dirty="0">
              <a:solidFill>
                <a:srgbClr val="00B0F0"/>
              </a:solidFill>
            </a:endParaRPr>
          </a:p>
        </p:txBody>
      </p:sp>
      <p:sp>
        <p:nvSpPr>
          <p:cNvPr id="4" name="Текст 3"/>
          <p:cNvSpPr>
            <a:spLocks noGrp="1"/>
          </p:cNvSpPr>
          <p:nvPr>
            <p:ph type="body" sz="half" idx="2"/>
          </p:nvPr>
        </p:nvSpPr>
        <p:spPr>
          <a:xfrm>
            <a:off x="107504" y="548680"/>
            <a:ext cx="3476944" cy="5688632"/>
          </a:xfrm>
        </p:spPr>
        <p:txBody>
          <a:bodyPr>
            <a:normAutofit fontScale="85000" lnSpcReduction="10000"/>
          </a:bodyPr>
          <a:lstStyle/>
          <a:p>
            <a:r>
              <a:rPr lang="ru-RU" sz="2000" dirty="0">
                <a:solidFill>
                  <a:srgbClr val="00B0F0"/>
                </a:solidFill>
              </a:rPr>
              <a:t>В июле, когда немецкие намерения стали совершенно ясны советскому командованию, оно разработало планы по обороне Сталинграда. Для создания нового фронта обороны советским войскам после выдвижения из глубины приходилось с ходу занимать позиции на местности, где отсутствовали заранее подготовленные оборонительные рубежи. Большинство соединений Сталинградского фронта представляли собой новые формирования, которые ещё не были должным образом сколочены и, как правило, не имели боевого опыта. Ощущался острый недостаток в истребительной авиации, противотанковой и зенитной артиллерии. Во многих дивизиях не хватало боеприпасов и автотранспорта.</a:t>
            </a:r>
          </a:p>
          <a:p>
            <a:endParaRPr lang="ru-RU" dirty="0"/>
          </a:p>
        </p:txBody>
      </p:sp>
    </p:spTree>
    <p:extLst>
      <p:ext uri="{BB962C8B-B14F-4D97-AF65-F5344CB8AC3E}">
        <p14:creationId xmlns="" xmlns:p14="http://schemas.microsoft.com/office/powerpoint/2010/main" val="17146708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4725924" y="260648"/>
            <a:ext cx="4310572" cy="5112568"/>
          </a:xfrm>
        </p:spPr>
      </p:pic>
      <p:sp>
        <p:nvSpPr>
          <p:cNvPr id="4" name="Текст 3"/>
          <p:cNvSpPr>
            <a:spLocks noGrp="1"/>
          </p:cNvSpPr>
          <p:nvPr>
            <p:ph type="body" sz="half" idx="2"/>
          </p:nvPr>
        </p:nvSpPr>
        <p:spPr>
          <a:xfrm>
            <a:off x="395536" y="260648"/>
            <a:ext cx="4176464" cy="5976663"/>
          </a:xfrm>
        </p:spPr>
        <p:txBody>
          <a:bodyPr>
            <a:normAutofit fontScale="85000" lnSpcReduction="10000"/>
          </a:bodyPr>
          <a:lstStyle/>
          <a:p>
            <a:r>
              <a:rPr lang="ru-RU" sz="1500" b="1" i="1" dirty="0">
                <a:solidFill>
                  <a:srgbClr val="FFC000"/>
                </a:solidFill>
              </a:rPr>
              <a:t>Общепризнанной датой начала битвы считается 17 июля. Однако </a:t>
            </a:r>
            <a:r>
              <a:rPr lang="ru-RU" sz="1500" b="1" i="1" dirty="0">
                <a:solidFill>
                  <a:srgbClr val="FFC000"/>
                </a:solidFill>
                <a:hlinkClick r:id="rId3" tooltip="Исаев, Алексей Валерьевич"/>
              </a:rPr>
              <a:t>Алексей Исаев</a:t>
            </a:r>
            <a:r>
              <a:rPr lang="ru-RU" sz="1500" b="1" i="1" dirty="0">
                <a:solidFill>
                  <a:srgbClr val="FFC000"/>
                </a:solidFill>
              </a:rPr>
              <a:t> обнаружил в журнале боевых действий 62-й армии данные о двух первых столкновениях, произошедших 16 июля. Передовой отряд 147-й стрелковой дивизии в 17:40 был обстрелян возле хутора Морозова противотанковыми пушками противника и уничтожил их ответным огнём. Вскоре произошло более серьёзное столкновение</a:t>
            </a:r>
            <a:r>
              <a:rPr lang="ru-RU" dirty="0"/>
              <a:t>:</a:t>
            </a:r>
          </a:p>
          <a:p>
            <a:r>
              <a:rPr lang="ru-RU" sz="1900" b="1" i="1" dirty="0">
                <a:solidFill>
                  <a:srgbClr val="FFC000"/>
                </a:solidFill>
              </a:rPr>
              <a:t>«В 20:00 четыре немецких танка скрытно подошли к хутору Золотой и открыли огонь по отряду. Первый бой Сталинградской битвы длился 20—30 минут. Танкисты 645-го танкового батальона заявили, что уничтожено 2 немецких танка, 1 противотанковая пушка и ещё 1 танк подбит. Видимо, немцы не рассчитывали столкнуться сразу с двумя ротами танков и послали вперед всего четыре машины. Потери отряда составили один Т-34 сгоревшим и два Т-34 подбитыми. Первый бой кровопролитного многомесячного сражения не был ознаменован ничьей смертью — людские потери двух танковых рот составили 11 человек ранеными. Таща за собой два подбитых танка, отряд вернулся назад».</a:t>
            </a:r>
          </a:p>
          <a:p>
            <a:endParaRPr lang="ru-RU" dirty="0"/>
          </a:p>
        </p:txBody>
      </p:sp>
    </p:spTree>
    <p:extLst>
      <p:ext uri="{BB962C8B-B14F-4D97-AF65-F5344CB8AC3E}">
        <p14:creationId xmlns="" xmlns:p14="http://schemas.microsoft.com/office/powerpoint/2010/main" val="337250988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4139952" y="0"/>
            <a:ext cx="4680520" cy="6093296"/>
          </a:xfrm>
        </p:spPr>
      </p:pic>
      <p:sp>
        <p:nvSpPr>
          <p:cNvPr id="4" name="Текст 3"/>
          <p:cNvSpPr>
            <a:spLocks noGrp="1"/>
          </p:cNvSpPr>
          <p:nvPr>
            <p:ph type="body" sz="half" idx="2"/>
          </p:nvPr>
        </p:nvSpPr>
        <p:spPr>
          <a:xfrm>
            <a:off x="107504" y="260648"/>
            <a:ext cx="3744416" cy="6048671"/>
          </a:xfrm>
        </p:spPr>
        <p:txBody>
          <a:bodyPr>
            <a:noAutofit/>
          </a:bodyPr>
          <a:lstStyle/>
          <a:p>
            <a:r>
              <a:rPr lang="ru-RU" sz="1700" dirty="0">
                <a:solidFill>
                  <a:srgbClr val="0000CC"/>
                </a:solidFill>
              </a:rPr>
              <a:t>К 23 августа 1942 года из 400 тысяч жителей Сталинграда было эвакуировано около 100 </a:t>
            </a:r>
            <a:r>
              <a:rPr lang="ru-RU" sz="1700" dirty="0" smtClean="0">
                <a:solidFill>
                  <a:srgbClr val="0000CC"/>
                </a:solidFill>
              </a:rPr>
              <a:t>тысяч. </a:t>
            </a:r>
            <a:r>
              <a:rPr lang="ru-RU" sz="1700" dirty="0">
                <a:solidFill>
                  <a:srgbClr val="0000CC"/>
                </a:solidFill>
              </a:rPr>
              <a:t>24 августа Городской комитет обороны Сталинграда принял запоздалое постановление об эвакуации женщин, детей и раненых на левый берег Волги. Все граждане, включая женщин и детей, работали над постройкой </a:t>
            </a:r>
            <a:r>
              <a:rPr lang="ru-RU" sz="1700" dirty="0">
                <a:solidFill>
                  <a:srgbClr val="0000CC"/>
                </a:solidFill>
                <a:hlinkClick r:id="rId3" tooltip="Траншея"/>
              </a:rPr>
              <a:t>траншей</a:t>
            </a:r>
            <a:r>
              <a:rPr lang="ru-RU" sz="1700" dirty="0">
                <a:solidFill>
                  <a:srgbClr val="0000CC"/>
                </a:solidFill>
              </a:rPr>
              <a:t> и других </a:t>
            </a:r>
            <a:r>
              <a:rPr lang="ru-RU" sz="1700" dirty="0">
                <a:solidFill>
                  <a:srgbClr val="0000CC"/>
                </a:solidFill>
                <a:hlinkClick r:id="rId4" tooltip="Фортификация"/>
              </a:rPr>
              <a:t>фортификационных сооружений</a:t>
            </a:r>
            <a:r>
              <a:rPr lang="ru-RU" sz="1700" dirty="0">
                <a:solidFill>
                  <a:srgbClr val="0000CC"/>
                </a:solidFill>
              </a:rPr>
              <a:t>.</a:t>
            </a:r>
          </a:p>
          <a:p>
            <a:r>
              <a:rPr lang="ru-RU" sz="1700" dirty="0">
                <a:solidFill>
                  <a:srgbClr val="0000CC"/>
                </a:solidFill>
              </a:rPr>
              <a:t>23 августа силы 4-го воздушного флота произвели самую долгую и разрушительную бомбардировку города. Немецкая авиация разрушила город, убила более 90 тысяч человек, уничтожила более половины жилого фонда довоенного Сталинграда, превратив тем самым город в громадную территорию, покрытую горящими руинами. Ситуация усугубилась тем, что после </a:t>
            </a:r>
            <a:r>
              <a:rPr lang="ru-RU" sz="1700" dirty="0">
                <a:solidFill>
                  <a:srgbClr val="0000CC"/>
                </a:solidFill>
                <a:hlinkClick r:id="rId5" tooltip="Фугасная авиабомба"/>
              </a:rPr>
              <a:t>фугасных бомб</a:t>
            </a:r>
            <a:r>
              <a:rPr lang="ru-RU" sz="1700" dirty="0">
                <a:solidFill>
                  <a:srgbClr val="0000CC"/>
                </a:solidFill>
              </a:rPr>
              <a:t> германские бомбардировщики сбросили </a:t>
            </a:r>
            <a:r>
              <a:rPr lang="ru-RU" sz="1700" dirty="0">
                <a:solidFill>
                  <a:srgbClr val="0000CC"/>
                </a:solidFill>
                <a:hlinkClick r:id="rId6" tooltip="Зажигательная бомба"/>
              </a:rPr>
              <a:t>зажигательные бомбы</a:t>
            </a:r>
            <a:r>
              <a:rPr lang="ru-RU" sz="1700" dirty="0">
                <a:solidFill>
                  <a:srgbClr val="0000CC"/>
                </a:solidFill>
              </a:rPr>
              <a:t>. </a:t>
            </a:r>
          </a:p>
        </p:txBody>
      </p:sp>
    </p:spTree>
    <p:extLst>
      <p:ext uri="{BB962C8B-B14F-4D97-AF65-F5344CB8AC3E}">
        <p14:creationId xmlns="" xmlns:p14="http://schemas.microsoft.com/office/powerpoint/2010/main" val="410190512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3491880" y="764704"/>
            <a:ext cx="5652120" cy="4968552"/>
          </a:xfrm>
        </p:spPr>
      </p:pic>
      <p:sp>
        <p:nvSpPr>
          <p:cNvPr id="4" name="Текст 3"/>
          <p:cNvSpPr>
            <a:spLocks noGrp="1"/>
          </p:cNvSpPr>
          <p:nvPr>
            <p:ph type="body" sz="half" idx="2"/>
          </p:nvPr>
        </p:nvSpPr>
        <p:spPr>
          <a:xfrm>
            <a:off x="251520" y="0"/>
            <a:ext cx="3332928" cy="6237312"/>
          </a:xfrm>
        </p:spPr>
        <p:txBody>
          <a:bodyPr>
            <a:noAutofit/>
          </a:bodyPr>
          <a:lstStyle/>
          <a:p>
            <a:pPr>
              <a:lnSpc>
                <a:spcPts val="1680"/>
              </a:lnSpc>
              <a:spcBef>
                <a:spcPts val="600"/>
              </a:spcBef>
            </a:pPr>
            <a:r>
              <a:rPr lang="ru-RU" sz="1850" b="1" dirty="0">
                <a:latin typeface="Arial"/>
                <a:ea typeface="Times New Roman"/>
              </a:rPr>
              <a:t>Образовался огромный огненный вихрь, который дотла сжёг центральную часть города и всех частях города, особенно в его центре, доходила до 1000 С. Подобное потом повторится в </a:t>
            </a:r>
            <a:r>
              <a:rPr lang="ru-RU" sz="1850" b="1" dirty="0">
                <a:latin typeface="Arial"/>
                <a:ea typeface="Times New Roman"/>
                <a:hlinkClick r:id="rId3" tooltip="Бомбардировка Гамбурга"/>
              </a:rPr>
              <a:t>Гамбурге</a:t>
            </a:r>
            <a:r>
              <a:rPr lang="ru-RU" sz="1850" b="1" dirty="0">
                <a:latin typeface="Arial"/>
                <a:ea typeface="Times New Roman"/>
              </a:rPr>
              <a:t>, </a:t>
            </a:r>
            <a:r>
              <a:rPr lang="ru-RU" sz="1850" b="1" dirty="0" smtClean="0">
                <a:latin typeface="Arial"/>
                <a:ea typeface="Times New Roman"/>
                <a:hlinkClick r:id="rId4" tooltip="Бомбардировка Дрездена"/>
              </a:rPr>
              <a:t>Дрездене</a:t>
            </a:r>
            <a:r>
              <a:rPr lang="en-US" sz="1850" b="1" dirty="0">
                <a:latin typeface="Arial"/>
                <a:ea typeface="Times New Roman"/>
              </a:rPr>
              <a:t>.</a:t>
            </a:r>
            <a:endParaRPr lang="ru-RU" sz="1850" b="1" dirty="0">
              <a:latin typeface="Times New Roman"/>
              <a:ea typeface="Times New Roman"/>
            </a:endParaRPr>
          </a:p>
          <a:p>
            <a:pPr>
              <a:lnSpc>
                <a:spcPts val="1680"/>
              </a:lnSpc>
              <a:spcBef>
                <a:spcPts val="600"/>
              </a:spcBef>
            </a:pPr>
            <a:r>
              <a:rPr lang="ru-RU" sz="1850" b="1" dirty="0">
                <a:latin typeface="Arial"/>
                <a:ea typeface="Times New Roman"/>
              </a:rPr>
              <a:t>В 16 часов 23 августа 1942 года ударная группировка 6-й немецкой армии прорвалась к Волге близ северной окраины Сталинграда, в районе посёлков </a:t>
            </a:r>
            <a:r>
              <a:rPr lang="ru-RU" sz="1850" b="1" dirty="0" err="1">
                <a:latin typeface="Arial"/>
                <a:ea typeface="Times New Roman"/>
              </a:rPr>
              <a:t>Латошинка</a:t>
            </a:r>
            <a:r>
              <a:rPr lang="ru-RU" sz="1850" b="1" dirty="0">
                <a:latin typeface="Arial"/>
                <a:ea typeface="Times New Roman"/>
              </a:rPr>
              <a:t>, </a:t>
            </a:r>
            <a:r>
              <a:rPr lang="ru-RU" sz="1850" b="1" dirty="0" err="1">
                <a:latin typeface="Arial"/>
                <a:ea typeface="Times New Roman"/>
              </a:rPr>
              <a:t>Акатовка</a:t>
            </a:r>
            <a:r>
              <a:rPr lang="ru-RU" sz="1850" b="1" dirty="0">
                <a:latin typeface="Arial"/>
                <a:ea typeface="Times New Roman"/>
              </a:rPr>
              <a:t>, </a:t>
            </a:r>
            <a:r>
              <a:rPr lang="ru-RU" sz="1850" b="1" dirty="0" smtClean="0">
                <a:latin typeface="Arial"/>
                <a:ea typeface="Times New Roman"/>
              </a:rPr>
              <a:t>Рынок.</a:t>
            </a:r>
            <a:endParaRPr lang="ru-RU" sz="1850" b="1" dirty="0">
              <a:latin typeface="Calibri"/>
              <a:ea typeface="Calibri"/>
              <a:cs typeface="Times New Roman"/>
            </a:endParaRPr>
          </a:p>
          <a:p>
            <a:r>
              <a:rPr lang="ru-RU" sz="1850" b="1" dirty="0">
                <a:latin typeface="Arial"/>
                <a:ea typeface="Calibri"/>
              </a:rPr>
              <a:t>К 1 сентября 1942 года советское командование могло обеспечить свои войска в Сталинграде только рискованными переправами через Волгу. </a:t>
            </a:r>
            <a:endParaRPr lang="ru-RU" sz="1850" b="1" dirty="0"/>
          </a:p>
        </p:txBody>
      </p:sp>
    </p:spTree>
    <p:extLst>
      <p:ext uri="{BB962C8B-B14F-4D97-AF65-F5344CB8AC3E}">
        <p14:creationId xmlns="" xmlns:p14="http://schemas.microsoft.com/office/powerpoint/2010/main" val="34871206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1043608" y="0"/>
            <a:ext cx="7344816" cy="4797152"/>
          </a:xfrm>
        </p:spPr>
        <p:txBody>
          <a:bodyPr>
            <a:normAutofit/>
          </a:bodyPr>
          <a:lstStyle/>
          <a:p>
            <a:r>
              <a:rPr lang="ru-RU" sz="1900" b="1" dirty="0">
                <a:solidFill>
                  <a:srgbClr val="0070C0"/>
                </a:solidFill>
                <a:latin typeface="Arial"/>
                <a:ea typeface="Calibri"/>
              </a:rPr>
              <a:t>Борьба за </a:t>
            </a:r>
            <a:r>
              <a:rPr lang="ru-RU" sz="1900" b="1" u="sng" dirty="0">
                <a:solidFill>
                  <a:srgbClr val="0070C0"/>
                </a:solidFill>
                <a:latin typeface="Arial"/>
                <a:ea typeface="Calibri"/>
                <a:cs typeface="Times New Roman"/>
                <a:hlinkClick r:id="rId2" tooltip="Плацдарм"/>
              </a:rPr>
              <a:t>плацдармы</a:t>
            </a:r>
            <a:r>
              <a:rPr lang="ru-RU" sz="1900" b="1" dirty="0">
                <a:solidFill>
                  <a:srgbClr val="0070C0"/>
                </a:solidFill>
                <a:latin typeface="Arial"/>
                <a:ea typeface="Calibri"/>
              </a:rPr>
              <a:t> у Волги, в особенности на </a:t>
            </a:r>
            <a:r>
              <a:rPr lang="ru-RU" sz="1900" b="1" u="sng" dirty="0">
                <a:solidFill>
                  <a:srgbClr val="0070C0"/>
                </a:solidFill>
                <a:latin typeface="Arial"/>
                <a:ea typeface="Calibri"/>
                <a:cs typeface="Times New Roman"/>
                <a:hlinkClick r:id="rId3" tooltip="Мамаев курган"/>
              </a:rPr>
              <a:t>Мамаевом кургане</a:t>
            </a:r>
            <a:r>
              <a:rPr lang="ru-RU" sz="1900" b="1" dirty="0">
                <a:solidFill>
                  <a:srgbClr val="0070C0"/>
                </a:solidFill>
                <a:latin typeface="Arial"/>
                <a:ea typeface="Calibri"/>
              </a:rPr>
              <a:t> и на заводах в северной части города, продолжалась более двух месяцев. Сражения за </a:t>
            </a:r>
            <a:r>
              <a:rPr lang="ru-RU" sz="1900" b="1" u="sng" dirty="0">
                <a:solidFill>
                  <a:srgbClr val="0070C0"/>
                </a:solidFill>
                <a:latin typeface="Arial"/>
                <a:ea typeface="Calibri"/>
                <a:cs typeface="Times New Roman"/>
                <a:hlinkClick r:id="rId4" tooltip="Завод "/>
              </a:rPr>
              <a:t>завод «Красный Октябрь»</a:t>
            </a:r>
            <a:r>
              <a:rPr lang="ru-RU" sz="1900" b="1" dirty="0">
                <a:solidFill>
                  <a:srgbClr val="0070C0"/>
                </a:solidFill>
                <a:latin typeface="Arial"/>
                <a:ea typeface="Calibri"/>
              </a:rPr>
              <a:t>, тракторный завод и </a:t>
            </a:r>
            <a:r>
              <a:rPr lang="ru-RU" sz="1900" b="1" u="sng" dirty="0">
                <a:solidFill>
                  <a:srgbClr val="0070C0"/>
                </a:solidFill>
                <a:latin typeface="Arial"/>
                <a:ea typeface="Calibri"/>
                <a:cs typeface="Times New Roman"/>
                <a:hlinkClick r:id="rId5" tooltip="Баррикады (производственное объединение)"/>
              </a:rPr>
              <a:t>артиллерийский завод «Баррикады»</a:t>
            </a:r>
            <a:r>
              <a:rPr lang="ru-RU" sz="1900" b="1" dirty="0">
                <a:solidFill>
                  <a:srgbClr val="0070C0"/>
                </a:solidFill>
                <a:latin typeface="Arial"/>
                <a:ea typeface="Calibri"/>
              </a:rPr>
              <a:t> стали известны на весь мир. Пока советские солдаты продолжали защищать свои позиции, ведя огонь по немцам, рабочие заводов и фабрик ремонтировали повреждённые советские танки и оружие в непосредственной близости от поля боя, а иногда и на самом поле боя. Спецификой боёв на предприятиях было ограниченное применение огнестрельного оружия из-за опасности </a:t>
            </a:r>
            <a:r>
              <a:rPr lang="ru-RU" sz="1900" b="1" u="sng" dirty="0" err="1">
                <a:solidFill>
                  <a:srgbClr val="0070C0"/>
                </a:solidFill>
                <a:latin typeface="Arial"/>
                <a:ea typeface="Calibri"/>
                <a:hlinkClick r:id="rId6" tooltip="Рикошет"/>
              </a:rPr>
              <a:t>рикошетирования</a:t>
            </a:r>
            <a:r>
              <a:rPr lang="ru-RU" sz="1900" b="1" dirty="0">
                <a:solidFill>
                  <a:srgbClr val="0070C0"/>
                </a:solidFill>
                <a:latin typeface="Arial"/>
                <a:ea typeface="Calibri"/>
              </a:rPr>
              <a:t>: бои шли при помощи колющих, режущих и дробящих предметов, а также врукопашную</a:t>
            </a:r>
            <a:endParaRPr lang="ru-RU" sz="1900" b="1" dirty="0">
              <a:solidFill>
                <a:srgbClr val="0070C0"/>
              </a:solidFill>
            </a:endParaRPr>
          </a:p>
        </p:txBody>
      </p:sp>
    </p:spTree>
    <p:extLst>
      <p:ext uri="{BB962C8B-B14F-4D97-AF65-F5344CB8AC3E}">
        <p14:creationId xmlns="" xmlns:p14="http://schemas.microsoft.com/office/powerpoint/2010/main" val="124027155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206</TotalTime>
  <Words>323</Words>
  <Application>Microsoft Office PowerPoint</Application>
  <PresentationFormat>Экран (4:3)</PresentationFormat>
  <Paragraphs>25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Горизонт</vt:lpstr>
      <vt:lpstr>Сталинградская битва</vt:lpstr>
      <vt:lpstr>Сталинградская битва</vt:lpstr>
      <vt:lpstr>22 июня 1941 года Германия и её союзники вторглись на территорию Советского Союза, быстро продвигаясь вглубь. Потерпев поражение в ходе боёв летом-осенью 1941 года, советские войска перешли в контрнаступление во время битвы за Москву в декабре 1941 года. Немецкие войска, измотанные упорным сопротивлением защитников Москвы.</vt:lpstr>
      <vt:lpstr>Слайд 4</vt:lpstr>
      <vt:lpstr>НАЧАЛО БИТВЫ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Сталинградская битва</dc:title>
  <dc:creator>User</dc:creator>
  <cp:lastModifiedBy>10</cp:lastModifiedBy>
  <cp:revision>28</cp:revision>
  <dcterms:created xsi:type="dcterms:W3CDTF">2015-01-31T09:29:22Z</dcterms:created>
  <dcterms:modified xsi:type="dcterms:W3CDTF">2015-02-21T17:49:21Z</dcterms:modified>
</cp:coreProperties>
</file>